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7E236-9346-458D-B8E7-66A4722E865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C5B84-9AE1-4EAF-AAE4-60EF555C8E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13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37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852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994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112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605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3765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77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919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2422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031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81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505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7368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074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184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263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808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9780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0807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69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440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1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789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14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455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00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42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601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793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709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530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96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2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91737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529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230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007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094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590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068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266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352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599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5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5076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51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46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853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200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74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840-72C5-40E1-8EB2-23ACCB2E403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921-D8FB-40D3-9AE6-8E8A9F52DB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10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840-72C5-40E1-8EB2-23ACCB2E403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921-D8FB-40D3-9AE6-8E8A9F52DB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51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840-72C5-40E1-8EB2-23ACCB2E403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921-D8FB-40D3-9AE6-8E8A9F52DB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8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840-72C5-40E1-8EB2-23ACCB2E403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921-D8FB-40D3-9AE6-8E8A9F52DB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67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840-72C5-40E1-8EB2-23ACCB2E403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921-D8FB-40D3-9AE6-8E8A9F52DB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96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840-72C5-40E1-8EB2-23ACCB2E403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921-D8FB-40D3-9AE6-8E8A9F52DB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16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840-72C5-40E1-8EB2-23ACCB2E403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921-D8FB-40D3-9AE6-8E8A9F52DB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82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840-72C5-40E1-8EB2-23ACCB2E403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921-D8FB-40D3-9AE6-8E8A9F52DB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0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840-72C5-40E1-8EB2-23ACCB2E403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921-D8FB-40D3-9AE6-8E8A9F52DB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80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840-72C5-40E1-8EB2-23ACCB2E403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921-D8FB-40D3-9AE6-8E8A9F52DB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95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840-72C5-40E1-8EB2-23ACCB2E403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921-D8FB-40D3-9AE6-8E8A9F52DB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54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F8840-72C5-40E1-8EB2-23ACCB2E4032}" type="datetimeFigureOut">
              <a:rPr lang="tr-TR" smtClean="0"/>
              <a:t>25.08.2017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55921-D8FB-40D3-9AE6-8E8A9F52DB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54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29.jpeg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9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9.jpeg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29.jpeg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9.jpeg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29.jpeg"/><Relationship Id="rId4" Type="http://schemas.openxmlformats.org/officeDocument/2006/relationships/image" Target="../media/image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1- Arazi Toplulaştırma Ve TİGH Projesi</a:t>
            </a:r>
            <a:endParaRPr lang="nn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7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Arazi</a:t>
                      </a:r>
                      <a:r>
                        <a:rPr lang="tr-TR" baseline="0" dirty="0" smtClean="0"/>
                        <a:t> Toplulaştırma Ve TİGH Projesi</a:t>
                      </a:r>
                      <a:endParaRPr lang="it-IT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52.994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68" y="1597762"/>
            <a:ext cx="5832648" cy="2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10- İyi Tarım Uygulamalarının Yaygınlaştırılması ve Kontrolü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İyi</a:t>
                      </a:r>
                      <a:r>
                        <a:rPr lang="tr-TR" baseline="0" dirty="0" smtClean="0"/>
                        <a:t> Tarım Uygulamalarının Yaygınlaştırılması ve Kontrolü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38.239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35" y="1700808"/>
            <a:ext cx="5285819" cy="2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11- Kırsal Kalkınma Yatırımlarının Desteklenmesi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Kırsal</a:t>
                      </a:r>
                      <a:r>
                        <a:rPr lang="tr-TR" baseline="0" dirty="0" smtClean="0"/>
                        <a:t> Kalkınma Yatırımlarının Desteklenmesi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33" y="1574724"/>
            <a:ext cx="5085928" cy="27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12-Kontrol Hizmetlerinin Geliştirilmesi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79512" y="4632879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Kontrol</a:t>
                      </a:r>
                      <a:r>
                        <a:rPr lang="tr-TR" baseline="0" dirty="0" smtClean="0"/>
                        <a:t> Hizmetlerinin Geliştirilmesi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6.810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5" y="1586413"/>
            <a:ext cx="5544616" cy="27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13- Su </a:t>
            </a:r>
            <a:r>
              <a:rPr lang="tr-TR" sz="2400" b="1" dirty="0">
                <a:solidFill>
                  <a:srgbClr val="C00000"/>
                </a:solidFill>
              </a:rPr>
              <a:t>Ürünleri Üretimini Geliştirme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6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Su</a:t>
                      </a:r>
                      <a:r>
                        <a:rPr lang="tr-TR" baseline="0" dirty="0" smtClean="0"/>
                        <a:t> Ürünleri Üretimini Geliştirme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2.566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5" y="1602771"/>
            <a:ext cx="4896544" cy="26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14-Tarımsal Yayım Hizmetlerinin Desteklenmesi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4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Tarımsal</a:t>
                      </a:r>
                      <a:r>
                        <a:rPr lang="tr-TR" baseline="0" dirty="0" smtClean="0"/>
                        <a:t> Yayım Hizmetlerinin Desteklenmesi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14.341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C:\Users\EVRAK01\Desktop\osmaniyede_arazi_toplulastirma_islemleri_basladi_h2899.jpg"/>
          <p:cNvPicPr>
            <a:picLocks noChangeAspect="1" noChangeArrowheads="1"/>
          </p:cNvPicPr>
          <p:nvPr/>
        </p:nvPicPr>
        <p:blipFill>
          <a:blip r:embed="rId5" cstate="print"/>
          <a:srcRect l="8164" r="3664"/>
          <a:stretch>
            <a:fillRect/>
          </a:stretch>
        </p:blipFill>
        <p:spPr bwMode="auto">
          <a:xfrm>
            <a:off x="1904147" y="1723619"/>
            <a:ext cx="5328592" cy="2576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68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15-Arazi </a:t>
            </a:r>
            <a:r>
              <a:rPr lang="tr-TR" sz="2400" b="1" dirty="0">
                <a:solidFill>
                  <a:srgbClr val="C00000"/>
                </a:solidFill>
              </a:rPr>
              <a:t>Toplulaştırma Ve TİGH Projesi</a:t>
            </a:r>
            <a:endParaRPr lang="nn-NO" sz="2400" b="1" dirty="0">
              <a:solidFill>
                <a:srgbClr val="C00000"/>
              </a:solidFill>
            </a:endParaRPr>
          </a:p>
          <a:p>
            <a:pPr lvl="0" algn="ctr"/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586952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Arazi Toplulaştırma Ve TİGH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26.121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2" descr="E:\Fotoğraflar\Şube Müdürlükleri\Bitkisel Üretim\Bitki Sağ. Uyg. ve Knt. Prj\03.JPG"/>
          <p:cNvPicPr preferRelativeResize="0">
            <a:picLocks noChangeArrowheads="1"/>
          </p:cNvPicPr>
          <p:nvPr/>
        </p:nvPicPr>
        <p:blipFill>
          <a:blip r:embed="rId5" cstate="print"/>
          <a:srcRect l="12246" t="6123"/>
          <a:stretch>
            <a:fillRect/>
          </a:stretch>
        </p:blipFill>
        <p:spPr bwMode="auto">
          <a:xfrm>
            <a:off x="2195737" y="1757970"/>
            <a:ext cx="468052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2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166126" y="10105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16-Bitki </a:t>
            </a:r>
            <a:r>
              <a:rPr lang="tr-TR" sz="2400" b="1" dirty="0">
                <a:solidFill>
                  <a:srgbClr val="C00000"/>
                </a:solidFill>
              </a:rPr>
              <a:t>Sağlığı Uygulamaları Kontrolü Projesi(Bitki Sağ. </a:t>
            </a:r>
            <a:r>
              <a:rPr lang="tr-TR" sz="2400" b="1" dirty="0" err="1">
                <a:solidFill>
                  <a:srgbClr val="C00000"/>
                </a:solidFill>
              </a:rPr>
              <a:t>Hizm.Etkin</a:t>
            </a:r>
            <a:r>
              <a:rPr lang="tr-TR" sz="2400" b="1" dirty="0">
                <a:solidFill>
                  <a:srgbClr val="C00000"/>
                </a:solidFill>
              </a:rPr>
              <a:t>.)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4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Bitki Sağlığı Uygulamaları Kontrolü Projesi(Bitki Sağ.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</a:rPr>
                        <a:t>Hizm.Etkin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99.742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E:\Fotoğraflar\Şube Müdürlükleri\Bitkisel Üretim\Bitkisel Üret. Gel. Prj\03.jpg"/>
          <p:cNvPicPr>
            <a:picLocks noChangeAspect="1" noChangeArrowheads="1"/>
          </p:cNvPicPr>
          <p:nvPr/>
        </p:nvPicPr>
        <p:blipFill>
          <a:blip r:embed="rId5" cstate="print"/>
          <a:srcRect r="8629" b="2616"/>
          <a:stretch>
            <a:fillRect/>
          </a:stretch>
        </p:blipFill>
        <p:spPr bwMode="auto">
          <a:xfrm>
            <a:off x="2051721" y="1670007"/>
            <a:ext cx="4968552" cy="2598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5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17-Bitki </a:t>
            </a:r>
            <a:r>
              <a:rPr lang="tr-TR" sz="2400" b="1" dirty="0">
                <a:solidFill>
                  <a:srgbClr val="C00000"/>
                </a:solidFill>
              </a:rPr>
              <a:t>Sağ. </a:t>
            </a:r>
            <a:r>
              <a:rPr lang="tr-TR" sz="2400" b="1" dirty="0" err="1">
                <a:solidFill>
                  <a:srgbClr val="C00000"/>
                </a:solidFill>
              </a:rPr>
              <a:t>Uyg</a:t>
            </a:r>
            <a:r>
              <a:rPr lang="tr-TR" sz="2400" b="1" dirty="0">
                <a:solidFill>
                  <a:srgbClr val="C00000"/>
                </a:solidFill>
              </a:rPr>
              <a:t>. Kontrolü Projesi (Bitkisel Üretim Karantina </a:t>
            </a:r>
            <a:r>
              <a:rPr lang="tr-TR" sz="2400" b="1" dirty="0" err="1">
                <a:solidFill>
                  <a:srgbClr val="C00000"/>
                </a:solidFill>
              </a:rPr>
              <a:t>Hizmt</a:t>
            </a:r>
            <a:r>
              <a:rPr lang="tr-TR" sz="2400" b="1" dirty="0">
                <a:solidFill>
                  <a:srgbClr val="C00000"/>
                </a:solidFill>
              </a:rPr>
              <a:t>.) Hizmetleri)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7666" y="4437116"/>
          <a:ext cx="8562806" cy="147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141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Bitki Sağ. </a:t>
                      </a:r>
                      <a:r>
                        <a:rPr lang="tr-TR" sz="1800" b="0" dirty="0" err="1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Uyg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 Kontrolü Projesi (Bitkisel Üretim Karantina Hizmetleri) </a:t>
                      </a:r>
                      <a:endParaRPr lang="tr-TR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222.416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2" descr="E:\Fotoğraflar\Şube Müdürlükleri\Bitkisel Üretim\Çayır Mera Yem Bitki. Üret. Gel. Prj\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844824"/>
            <a:ext cx="5256584" cy="2461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93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18-Bitkisel </a:t>
            </a:r>
            <a:r>
              <a:rPr lang="tr-TR" sz="2400" b="1" dirty="0">
                <a:solidFill>
                  <a:srgbClr val="C00000"/>
                </a:solidFill>
              </a:rPr>
              <a:t>Üretimin Geliştirilmesi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6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Bitkisel Üretimin Geliştirilmesi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59.412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E:\Fotoğraflar\Şube Müdürlükleri\Gıda ve Yem\Gıda Denet. Hiz. Prj\04.JPG"/>
          <p:cNvPicPr>
            <a:picLocks noChangeAspect="1" noChangeArrowheads="1"/>
          </p:cNvPicPr>
          <p:nvPr/>
        </p:nvPicPr>
        <p:blipFill>
          <a:blip r:embed="rId5" cstate="print"/>
          <a:srcRect l="25887" t="6001"/>
          <a:stretch>
            <a:fillRect/>
          </a:stretch>
        </p:blipFill>
        <p:spPr bwMode="auto">
          <a:xfrm>
            <a:off x="2087725" y="1586411"/>
            <a:ext cx="4896544" cy="2718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63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19- </a:t>
            </a:r>
            <a:r>
              <a:rPr lang="tr-TR" sz="2400" b="1" dirty="0">
                <a:solidFill>
                  <a:srgbClr val="C00000"/>
                </a:solidFill>
              </a:rPr>
              <a:t>Çayır Mera Yem Bitkilerini Geliştirme Projesi</a:t>
            </a:r>
            <a:endParaRPr lang="nb-NO" sz="2400" b="1" dirty="0">
              <a:solidFill>
                <a:srgbClr val="C00000"/>
              </a:solidFill>
            </a:endParaRPr>
          </a:p>
          <a:p>
            <a:pPr lvl="0" algn="ctr"/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Çayır Mera Yem Bitkilerini Geliştirme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124.838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2" descr="E:\Fotoğraflar\Şube Müdürlükleri\Hayvan Sağlığı\Hay. Hast. ve Zarar. Müc. Prj\02.JPG"/>
          <p:cNvPicPr>
            <a:picLocks noChangeAspect="1" noChangeArrowheads="1"/>
          </p:cNvPicPr>
          <p:nvPr/>
        </p:nvPicPr>
        <p:blipFill>
          <a:blip r:embed="rId5" cstate="print"/>
          <a:srcRect r="4533"/>
          <a:stretch>
            <a:fillRect/>
          </a:stretch>
        </p:blipFill>
        <p:spPr bwMode="auto">
          <a:xfrm>
            <a:off x="1727685" y="1619097"/>
            <a:ext cx="5616624" cy="2659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2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2- Bitki Sağlığı Uygulamaları ve Kontrolü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6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Bitki Sağlığı</a:t>
                      </a:r>
                      <a:r>
                        <a:rPr lang="tr-TR" baseline="0" dirty="0" smtClean="0"/>
                        <a:t> Kontrolü Ve Uygulamaları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179.588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02435"/>
            <a:ext cx="5256584" cy="24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20- </a:t>
            </a:r>
            <a:r>
              <a:rPr lang="tr-TR" sz="2400" b="1" dirty="0">
                <a:solidFill>
                  <a:srgbClr val="C00000"/>
                </a:solidFill>
              </a:rPr>
              <a:t>Çevre Amaçlı Tarımsal Alanların Korunması (ÇATAK)Projesi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4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Çevre Amaçlı Tarımsal Alanların Korunması (ÇATAK)Projesi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4.320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3" descr="E:\Fotoğraflar\Şube Müdürlükleri\Hayvan Sağlığı\Hay. Geliş. Prj\01.JPG"/>
          <p:cNvPicPr>
            <a:picLocks noChangeAspect="1" noChangeArrowheads="1"/>
          </p:cNvPicPr>
          <p:nvPr/>
        </p:nvPicPr>
        <p:blipFill>
          <a:blip r:embed="rId5" cstate="print"/>
          <a:srcRect t="8929" r="14574"/>
          <a:stretch>
            <a:fillRect/>
          </a:stretch>
        </p:blipFill>
        <p:spPr bwMode="auto">
          <a:xfrm>
            <a:off x="1979713" y="1615008"/>
            <a:ext cx="5112568" cy="253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5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21-Gıda </a:t>
            </a:r>
            <a:r>
              <a:rPr lang="tr-TR" sz="2400" b="1" dirty="0">
                <a:solidFill>
                  <a:srgbClr val="C00000"/>
                </a:solidFill>
              </a:rPr>
              <a:t>ve Yem Numunesi Alma Hizmetlerinin Geliştirilmesi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Gıda ve Yem Numunesi Alma Hizmetlerinin Geliştirilmesi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8.812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2" descr="E:\Fotoğraflar\Şube Müdürlükleri\Kırsal Kalkınma\Hayvan. Koop. Dest. Prj\03.jpg"/>
          <p:cNvPicPr>
            <a:picLocks noChangeAspect="1" noChangeArrowheads="1"/>
          </p:cNvPicPr>
          <p:nvPr/>
        </p:nvPicPr>
        <p:blipFill>
          <a:blip r:embed="rId5" cstate="print"/>
          <a:srcRect l="7087"/>
          <a:stretch>
            <a:fillRect/>
          </a:stretch>
        </p:blipFill>
        <p:spPr bwMode="auto">
          <a:xfrm>
            <a:off x="2051721" y="1629820"/>
            <a:ext cx="4968552" cy="244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1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22-Hayvan </a:t>
            </a:r>
            <a:r>
              <a:rPr lang="tr-TR" sz="2400" b="1" dirty="0">
                <a:solidFill>
                  <a:srgbClr val="C00000"/>
                </a:solidFill>
              </a:rPr>
              <a:t>Hastalık ve Zararlıları İle Mücadele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4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Hayvan Hastalık ve Zararlıları İle Mücadele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104.621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E:\Fotoğraflar\Şube Müdürlükleri\Hayvan Sağlığı\İdari Kapasite. Güçlen. Prj\01.JPG"/>
          <p:cNvPicPr>
            <a:picLocks noChangeAspect="1" noChangeArrowheads="1"/>
          </p:cNvPicPr>
          <p:nvPr/>
        </p:nvPicPr>
        <p:blipFill>
          <a:blip r:embed="rId5" cstate="print"/>
          <a:srcRect b="15556"/>
          <a:stretch>
            <a:fillRect/>
          </a:stretch>
        </p:blipFill>
        <p:spPr bwMode="auto">
          <a:xfrm>
            <a:off x="1583669" y="1629819"/>
            <a:ext cx="5904656" cy="2397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69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23-Hayvancılığı </a:t>
            </a:r>
            <a:r>
              <a:rPr lang="tr-TR" sz="2400" b="1" dirty="0">
                <a:solidFill>
                  <a:srgbClr val="C00000"/>
                </a:solidFill>
              </a:rPr>
              <a:t>Geliştirme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Hayvancılığı Geliştirme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51.613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2" descr="E:\Fotoğraflar\Şube Müdürlükleri\Bitkisel Üretim\İyi Tarım Uyg. Prj\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5" y="1765644"/>
            <a:ext cx="5256584" cy="2353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8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24-Itri </a:t>
            </a:r>
            <a:r>
              <a:rPr lang="tr-TR" sz="2400" b="1" dirty="0">
                <a:solidFill>
                  <a:srgbClr val="C00000"/>
                </a:solidFill>
              </a:rPr>
              <a:t>ve Tıbbi Bitkiler İle Boya Bitkileri Yetiştiriciliğinin Geliştirilmesi Projesi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Itri ve Tıbbi Bitkiler İle Boya Bitkileri Yetiştiriciliğinin Geliştirilmesi 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63.995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6" name="Picture 2" descr="E:\Fotoğraflar\Şube Müdürlükleri\Kırsal Kalkınma\Kırsal Kalk. Yatırım. Dest Prj\06.JPG"/>
          <p:cNvPicPr>
            <a:picLocks noChangeAspect="1" noChangeArrowheads="1"/>
          </p:cNvPicPr>
          <p:nvPr/>
        </p:nvPicPr>
        <p:blipFill>
          <a:blip r:embed="rId5" cstate="print"/>
          <a:srcRect l="14316" b="10300"/>
          <a:stretch>
            <a:fillRect/>
          </a:stretch>
        </p:blipFill>
        <p:spPr bwMode="auto">
          <a:xfrm>
            <a:off x="2195736" y="1955743"/>
            <a:ext cx="4896544" cy="23782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25-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İdari Kapasitenin Güçlendirilmesi Projesi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6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İdari Kapasitenin Güçlendirilmesi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12.539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E:\Fotoğraflar\Şube Müdürlükleri\Hayvan Sağlığı\Kontrol Hiz. Geliş. Prj\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7945" y="1700808"/>
            <a:ext cx="3081003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26- İyi </a:t>
            </a:r>
            <a:r>
              <a:rPr lang="tr-TR" sz="2400" b="1" dirty="0">
                <a:solidFill>
                  <a:srgbClr val="C00000"/>
                </a:solidFill>
              </a:rPr>
              <a:t>Tarım Uygulamalarının Yaygınlaştırılması ve Kontrolü Projesi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4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İyi Tarım Uygulamalarının Yaygınlaştırılması ve Kontrolü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36.448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3" name="Picture 2" descr="E:\Fotoğraflar\Şube Müdürlükleri\Hayvan Sağlığı\Su Ürün. Üret. Geliş. Prj\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733" y="1761409"/>
            <a:ext cx="4752528" cy="2357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234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6003" y="115444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27-</a:t>
            </a:r>
            <a:r>
              <a:rPr lang="tr-TR" sz="2400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Kadın Çiftçiler Tarımsal Yayım Projesi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Kadın Çiftçiler Tarımsal Yayım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İl</a:t>
                      </a:r>
                      <a:r>
                        <a:rPr lang="tr-TR" baseline="0" dirty="0" smtClean="0"/>
                        <a:t> Geneli</a:t>
                      </a:r>
                      <a:endParaRPr lang="tr-T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63.302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E:\Fotoğraflar\Şube Müdürlükleri\Koordinasyon\Tar. Yayım Hiz. Dest. Prj\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2299" y="1802433"/>
            <a:ext cx="2592288" cy="2256250"/>
          </a:xfrm>
          <a:prstGeom prst="rect">
            <a:avLst/>
          </a:prstGeom>
          <a:noFill/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1" y="1801208"/>
            <a:ext cx="4608512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28- </a:t>
            </a:r>
            <a:r>
              <a:rPr lang="tr-TR" sz="2400" b="1" dirty="0">
                <a:solidFill>
                  <a:srgbClr val="C00000"/>
                </a:solidFill>
              </a:rPr>
              <a:t>Kırsal Kalkınma Yatırımlarının Desteklenmesi Projesi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Kırsal Kalkınma Yatırımlarının Desteklenmesi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5.365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E:\Fotoğraflar\Şube Müdürlükleri\Koordinasyon\Tar. Yayım Hiz. Dest. Prj\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2299" y="1802433"/>
            <a:ext cx="2592288" cy="2256250"/>
          </a:xfrm>
          <a:prstGeom prst="rect">
            <a:avLst/>
          </a:prstGeom>
          <a:noFill/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1797869"/>
            <a:ext cx="5400600" cy="23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29- Kontrol </a:t>
            </a:r>
            <a:r>
              <a:rPr lang="tr-TR" sz="2400" b="1" dirty="0">
                <a:solidFill>
                  <a:srgbClr val="C00000"/>
                </a:solidFill>
              </a:rPr>
              <a:t>Hizmetlerinin Geliştirilmesi Projesi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Kontrol Hizmetlerinin Geliştirilmesi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5.899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E:\Fotoğraflar\Şube Müdürlükleri\Koordinasyon\Tar. Yayım Hiz. Dest. Prj\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2299" y="1802433"/>
            <a:ext cx="2592288" cy="2256250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5" y="1802435"/>
            <a:ext cx="4896544" cy="22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3- Bitkisel Üretimin Geliştirilmesi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6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Bitkisel</a:t>
                      </a:r>
                      <a:r>
                        <a:rPr lang="tr-TR" baseline="0" dirty="0" smtClean="0"/>
                        <a:t> Üretimin Geliştirilmesi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38.410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02435"/>
            <a:ext cx="5328592" cy="24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30-Su </a:t>
            </a:r>
            <a:r>
              <a:rPr lang="tr-TR" sz="2400" b="1" dirty="0">
                <a:solidFill>
                  <a:srgbClr val="C00000"/>
                </a:solidFill>
              </a:rPr>
              <a:t>Ürünleri Üretimini Geliştirme Projesi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Su Ürünleri Üretimini Geliştirme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4.293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E:\Fotoğraflar\Şube Müdürlükleri\Koordinasyon\Tar. Yayım Hiz. Dest. Prj\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2299" y="1802433"/>
            <a:ext cx="2592288" cy="2256250"/>
          </a:xfrm>
          <a:prstGeom prst="rect">
            <a:avLst/>
          </a:prstGeom>
          <a:noFill/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781954"/>
            <a:ext cx="4824536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31-Sularda </a:t>
            </a:r>
            <a:r>
              <a:rPr lang="tr-TR" sz="2400" b="1" dirty="0">
                <a:solidFill>
                  <a:srgbClr val="C00000"/>
                </a:solidFill>
              </a:rPr>
              <a:t>Tarımsal Faaliyetlerden Kaynaklanan Kirliliğin Kontrolü Projesi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89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54788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1252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Sularda Tarımsal Faaliyetlerden Kaynaklanan Kirliliğin Kontrolü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3.482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55743"/>
            <a:ext cx="4896544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32-Tarım </a:t>
            </a:r>
            <a:r>
              <a:rPr lang="tr-TR" sz="2400" b="1" dirty="0">
                <a:solidFill>
                  <a:srgbClr val="C00000"/>
                </a:solidFill>
              </a:rPr>
              <a:t>Arazileri Edindirme ve Yönetimi Projesi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Tarım Arazileri Edindirme ve Yönetimi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1.494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E:\Fotoğraflar\Şube Müdürlükleri\Koordinasyon\Tar. Yayım Hiz. Dest. Prj\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2299" y="1802433"/>
            <a:ext cx="2592288" cy="2256250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71" y="1790746"/>
            <a:ext cx="4896544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33-Tarımsal </a:t>
            </a:r>
            <a:r>
              <a:rPr lang="tr-TR" sz="2400" b="1" dirty="0">
                <a:solidFill>
                  <a:srgbClr val="C00000"/>
                </a:solidFill>
              </a:rPr>
              <a:t>Yayım Hizmetleri Projesi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>
                          <a:solidFill>
                            <a:schemeClr val="tx1"/>
                          </a:solidFill>
                        </a:rPr>
                        <a:t>Tarımsal Yayım Hizmetleri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2016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17.623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E:\Fotoğraflar\Şube Müdürlükleri\Koordinasyon\Tar. Yayım Hiz. Dest. Prj\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2299" y="1802433"/>
            <a:ext cx="2592288" cy="2256250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5" y="1802433"/>
            <a:ext cx="4896544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34- Arazi </a:t>
            </a:r>
            <a:r>
              <a:rPr lang="tr-TR" sz="2400" b="1" dirty="0">
                <a:solidFill>
                  <a:srgbClr val="C00000"/>
                </a:solidFill>
              </a:rPr>
              <a:t>Toplulaştırma Ve TİGH Projesi</a:t>
            </a:r>
            <a:endParaRPr lang="nn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C00000"/>
                </a:solidFill>
              </a:rPr>
              <a:t>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Arazi Toplulaştırma Ve TİGH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2017/2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ediyor.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37.394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85" y="1700808"/>
            <a:ext cx="4680519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35- Bitki </a:t>
            </a:r>
            <a:r>
              <a:rPr lang="tr-TR" sz="2400" b="1" dirty="0">
                <a:solidFill>
                  <a:srgbClr val="C00000"/>
                </a:solidFill>
              </a:rPr>
              <a:t>Sağlığı Uygulamaları Kontrolü Projesi(Bitki Sağ. </a:t>
            </a:r>
            <a:r>
              <a:rPr lang="tr-TR" sz="2400" b="1" dirty="0" err="1">
                <a:solidFill>
                  <a:srgbClr val="C00000"/>
                </a:solidFill>
              </a:rPr>
              <a:t>Hizm.Etkin</a:t>
            </a:r>
            <a:r>
              <a:rPr lang="tr-TR" sz="2400" b="1" dirty="0">
                <a:solidFill>
                  <a:srgbClr val="C00000"/>
                </a:solidFill>
              </a:rPr>
              <a:t>.)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   </a:t>
            </a:r>
            <a:endParaRPr lang="nb-NO" sz="2400" b="1" dirty="0">
              <a:solidFill>
                <a:srgbClr val="FF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Bitki Sağlığı Uygulamaları Kontrolü Projesi(Bitki Sağ.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Hizm.Etkin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.)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2017/2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Ediyor.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5.630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83" y="1772816"/>
            <a:ext cx="4680520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36- Bitki </a:t>
            </a:r>
            <a:r>
              <a:rPr lang="tr-TR" sz="2400" b="1" dirty="0">
                <a:solidFill>
                  <a:srgbClr val="C00000"/>
                </a:solidFill>
              </a:rPr>
              <a:t>Sağ. </a:t>
            </a:r>
            <a:r>
              <a:rPr lang="tr-TR" sz="2400" b="1" dirty="0" err="1">
                <a:solidFill>
                  <a:srgbClr val="C00000"/>
                </a:solidFill>
              </a:rPr>
              <a:t>Uyg</a:t>
            </a:r>
            <a:r>
              <a:rPr lang="tr-TR" sz="2400" b="1" dirty="0">
                <a:solidFill>
                  <a:srgbClr val="C00000"/>
                </a:solidFill>
              </a:rPr>
              <a:t>. Kontrolü Projesi (Bitkisel Üretim Karantina </a:t>
            </a:r>
            <a:r>
              <a:rPr lang="tr-TR" sz="2400" b="1" dirty="0" err="1">
                <a:solidFill>
                  <a:srgbClr val="C00000"/>
                </a:solidFill>
              </a:rPr>
              <a:t>Hizmt</a:t>
            </a:r>
            <a:r>
              <a:rPr lang="tr-TR" sz="2400" b="1" dirty="0">
                <a:solidFill>
                  <a:srgbClr val="C00000"/>
                </a:solidFill>
              </a:rPr>
              <a:t>.)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Bitki Sağ.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Uyg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. Kontrolü Projesi (Bitkisel Üretim Karantina </a:t>
                      </a:r>
                      <a:r>
                        <a:rPr kumimoji="0" lang="tr-T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Hizmt</a:t>
                      </a: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.) </a:t>
                      </a:r>
                      <a:endParaRPr lang="nb-NO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2017/2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ediyor.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30.266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802437"/>
            <a:ext cx="4824536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37- Bitkisel </a:t>
            </a:r>
            <a:r>
              <a:rPr lang="tr-TR" sz="2400" b="1" dirty="0">
                <a:solidFill>
                  <a:srgbClr val="C00000"/>
                </a:solidFill>
              </a:rPr>
              <a:t>Üretimin Geliştirilmesi Projesi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   </a:t>
            </a:r>
            <a:endParaRPr lang="nb-NO" sz="2400" b="1" dirty="0">
              <a:solidFill>
                <a:srgbClr val="FF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Bitkisel Üretimin Geliştirilmesi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2017/2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ediyor.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9.541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2816"/>
            <a:ext cx="4824536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38- </a:t>
            </a:r>
            <a:r>
              <a:rPr lang="tr-TR" sz="2400" b="1" dirty="0">
                <a:solidFill>
                  <a:srgbClr val="C00000"/>
                </a:solidFill>
              </a:rPr>
              <a:t>Çayır Mera Yem Bitkilerini Geliştirme Projesi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6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Çayır Mera Yem Bitkilerini Geliştirme Projesi</a:t>
                      </a:r>
                      <a:endParaRPr lang="nb-NO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Ediyor.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08335"/>
            <a:ext cx="5400600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39- Çevre </a:t>
            </a:r>
            <a:r>
              <a:rPr lang="tr-TR" sz="2400" b="1" dirty="0">
                <a:solidFill>
                  <a:srgbClr val="C00000"/>
                </a:solidFill>
              </a:rPr>
              <a:t>Amaçlı Tarımsal Alanların Korunması (ÇATAK)Projesi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C00000"/>
                </a:solidFill>
              </a:rPr>
              <a:t>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Çevre Amaçlı Tarımsal Alanların Korunması (ÇATAK)Projesi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7.597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41" y="1700808"/>
            <a:ext cx="4244915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4-Çayır Mera Yem Bitkilerini Geliştirme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6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Çayır</a:t>
                      </a:r>
                      <a:r>
                        <a:rPr lang="tr-TR" baseline="0" dirty="0" smtClean="0"/>
                        <a:t> Mera Yem Bitkilerini Geliştirme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85.223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86413"/>
            <a:ext cx="5544616" cy="26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40- Hayvan </a:t>
            </a:r>
            <a:r>
              <a:rPr lang="tr-TR" sz="2400" b="1" dirty="0">
                <a:solidFill>
                  <a:srgbClr val="C00000"/>
                </a:solidFill>
              </a:rPr>
              <a:t>Hastalık ve Zararlıları İle Mücadele Projesi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C00000"/>
                </a:solidFill>
              </a:rPr>
              <a:t>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Hayvan Hastalık ve Zararlıları İle Mücadele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5.783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90" y="1772816"/>
            <a:ext cx="4037106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41- Hayvancılığı </a:t>
            </a:r>
            <a:r>
              <a:rPr lang="tr-TR" sz="2400" b="1" dirty="0">
                <a:solidFill>
                  <a:srgbClr val="C00000"/>
                </a:solidFill>
              </a:rPr>
              <a:t>Geliştirme Projesi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  </a:t>
            </a:r>
            <a:endParaRPr lang="nb-NO" sz="2400" b="1" dirty="0">
              <a:solidFill>
                <a:srgbClr val="FF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Hayvancılığı Geliştirme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16.116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93" y="1628800"/>
            <a:ext cx="3700103" cy="26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42- Itri </a:t>
            </a:r>
            <a:r>
              <a:rPr lang="tr-TR" sz="2400" b="1" dirty="0">
                <a:solidFill>
                  <a:srgbClr val="C00000"/>
                </a:solidFill>
              </a:rPr>
              <a:t>ve Tıbbi Bitkiler İle Boya Bitkileri Yetiştiriciliğinin Geliştirilmesi Projesi 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C00000"/>
                </a:solidFill>
              </a:rPr>
              <a:t>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Itri ve Tıbbi Bitkiler İle Boya Bitkileri Yetiştiriciliğinin Geliştirilmesi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42.584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7" y="1988843"/>
            <a:ext cx="4320480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43- İdari </a:t>
            </a:r>
            <a:r>
              <a:rPr lang="tr-TR" sz="2400" b="1" dirty="0">
                <a:solidFill>
                  <a:srgbClr val="C00000"/>
                </a:solidFill>
              </a:rPr>
              <a:t>Kapasitenin Güçlendirilmesi Projesi 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C00000"/>
                </a:solidFill>
              </a:rPr>
              <a:t>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İdari Kapasitenin Güçlendirilmesi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2.276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71" y="1857858"/>
            <a:ext cx="4896544" cy="226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44- İyi </a:t>
            </a:r>
            <a:r>
              <a:rPr lang="tr-TR" sz="2400" b="1" dirty="0">
                <a:solidFill>
                  <a:srgbClr val="C00000"/>
                </a:solidFill>
              </a:rPr>
              <a:t>Tarım Uygulamalarının Yaygınlaştırılması ve Kontrolü Projesi 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C00000"/>
                </a:solidFill>
              </a:rPr>
              <a:t>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İyi Tarım Uygulamalarının Yaygınlaştırılması ve Kontrolü Projesi</a:t>
                      </a:r>
                      <a:endParaRPr lang="nb-NO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5.077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12" name="Picture 2" descr="E:\Fotoğraflar\Şube Müdürlükleri\Koordinasyon\Tar. Yayım Hiz. Dest. Prj\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2299" y="1802433"/>
            <a:ext cx="2592288" cy="2256250"/>
          </a:xfrm>
          <a:prstGeom prst="rect">
            <a:avLst/>
          </a:prstGeom>
          <a:noFill/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99" y="1802433"/>
            <a:ext cx="2592288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45-Kırsal </a:t>
            </a:r>
            <a:r>
              <a:rPr lang="tr-TR" sz="2400" b="1" dirty="0">
                <a:solidFill>
                  <a:srgbClr val="C00000"/>
                </a:solidFill>
              </a:rPr>
              <a:t>Kalkınma Yatırımlarının Desteklenmesi Projesi 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C00000"/>
                </a:solidFill>
              </a:rPr>
              <a:t>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Kırsal Kalkınma Yatırımlarının Desteklenmesi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1.011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1700808"/>
            <a:ext cx="4680520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46- Kontrol </a:t>
            </a:r>
            <a:r>
              <a:rPr lang="tr-TR" sz="2400" b="1" dirty="0">
                <a:solidFill>
                  <a:srgbClr val="C00000"/>
                </a:solidFill>
              </a:rPr>
              <a:t>Hizmetlerinin Geliştirilmesi Projesi 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C00000"/>
                </a:solidFill>
              </a:rPr>
              <a:t>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Kontrol Hizmetlerinin Geliştirilmesi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2.615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1" y="1772816"/>
            <a:ext cx="4608512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47- Su </a:t>
            </a:r>
            <a:r>
              <a:rPr lang="tr-TR" sz="2400" b="1" dirty="0">
                <a:solidFill>
                  <a:srgbClr val="C00000"/>
                </a:solidFill>
              </a:rPr>
              <a:t>Ürünleri Üretimini Geliştirme Projesi  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C00000"/>
                </a:solidFill>
              </a:rPr>
              <a:t>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Su Ürünleri Üretimini Geliştirme Projesi</a:t>
                      </a:r>
                      <a:endParaRPr lang="nb-NO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1.752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83" y="1831748"/>
            <a:ext cx="4680520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48- Sularda </a:t>
            </a:r>
            <a:r>
              <a:rPr lang="tr-TR" sz="2400" b="1" dirty="0">
                <a:solidFill>
                  <a:srgbClr val="C00000"/>
                </a:solidFill>
              </a:rPr>
              <a:t>Tarımsal Faaliyetlerden Kaynaklanan Kirliliğin Kontrolü Projesi  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C00000"/>
                </a:solidFill>
              </a:rPr>
              <a:t>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3"/>
          <a:ext cx="85689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Sularda Tarımsal Faaliyetlerden Kaynaklanan Kirliliğin Kontrolü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4.616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63" y="1915109"/>
            <a:ext cx="5040560" cy="23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49- Tarım </a:t>
            </a:r>
            <a:r>
              <a:rPr lang="tr-TR" sz="2400" b="1" dirty="0">
                <a:solidFill>
                  <a:srgbClr val="C00000"/>
                </a:solidFill>
              </a:rPr>
              <a:t>Arazileri Edindirme ve Yönetimi Projesi  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C00000"/>
                </a:solidFill>
              </a:rPr>
              <a:t>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Tarım Arazileri Edindirme ve Yönetimi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1.761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43" y="1772816"/>
            <a:ext cx="5400600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9856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5- Çiftlik Muhasebe Veri Ağı Sistemi Projesi</a:t>
            </a:r>
            <a:r>
              <a:rPr lang="nn-NO" sz="2400" b="1" dirty="0">
                <a:solidFill>
                  <a:srgbClr val="C00000"/>
                </a:solidFill>
              </a:rPr>
              <a:t>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6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Çiftlik</a:t>
                      </a:r>
                      <a:r>
                        <a:rPr lang="tr-TR" baseline="0" dirty="0" smtClean="0"/>
                        <a:t> Muhasebe Veri Ağı Sistemi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4.998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21" y="1586413"/>
            <a:ext cx="5241303" cy="278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prstClr val="white"/>
                </a:solidFill>
              </a:rPr>
              <a:t>TEKİRDAĞ GIDA TARIM VE HAYVANCILIK İL MÜDÜRLÜĞÜ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</a:rPr>
              <a:t>50- Tarımsal </a:t>
            </a:r>
            <a:r>
              <a:rPr lang="tr-TR" sz="2400" b="1" dirty="0">
                <a:solidFill>
                  <a:srgbClr val="C00000"/>
                </a:solidFill>
              </a:rPr>
              <a:t>Yayım Hizmetleri Projesi   </a:t>
            </a:r>
            <a:endParaRPr lang="nb-NO" sz="2400" b="1" dirty="0">
              <a:solidFill>
                <a:srgbClr val="C00000"/>
              </a:solidFill>
            </a:endParaRPr>
          </a:p>
          <a:p>
            <a:pPr algn="ctr"/>
            <a:r>
              <a:rPr lang="tr-TR" sz="2400" b="1" dirty="0">
                <a:solidFill>
                  <a:srgbClr val="C00000"/>
                </a:solidFill>
              </a:rPr>
              <a:t>   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5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Tarımsal Yayım Hizmetleri Projesi</a:t>
                      </a:r>
                      <a:endParaRPr lang="nb-NO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2017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Devam</a:t>
                      </a:r>
                      <a:r>
                        <a:rPr lang="tr-TR" baseline="0" dirty="0" smtClean="0"/>
                        <a:t> Ediyor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6.753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1700808"/>
            <a:ext cx="5112568" cy="22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6- Gıda Denetim Hizmetleri</a:t>
            </a:r>
            <a:r>
              <a:rPr lang="nb-NO" sz="2400" b="1" dirty="0">
                <a:solidFill>
                  <a:srgbClr val="C00000"/>
                </a:solidFill>
              </a:rPr>
              <a:t> Projesi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7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Gıda</a:t>
                      </a:r>
                      <a:r>
                        <a:rPr lang="tr-TR" baseline="0" dirty="0" smtClean="0"/>
                        <a:t> Denetim Hizmetleri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30.486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7" y="1586411"/>
            <a:ext cx="5760640" cy="27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7- Hayvan Hastalık ve Zararlıları İle Mücadele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4"/>
          <a:ext cx="85689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Hayvan</a:t>
                      </a:r>
                      <a:r>
                        <a:rPr lang="tr-TR" baseline="0" dirty="0" smtClean="0"/>
                        <a:t> Hastalık ve Zararlıları İle Mücadele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131.969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1" y="1580179"/>
            <a:ext cx="6048672" cy="278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8-Hayvancılığı Geliştirme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7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Hayvancılığı</a:t>
                      </a:r>
                      <a:r>
                        <a:rPr lang="tr-TR" baseline="0" dirty="0" smtClean="0"/>
                        <a:t> Geliştirme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24.188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7" y="1586413"/>
            <a:ext cx="5976663" cy="27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381000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5559" y="362496"/>
            <a:ext cx="291826" cy="474216"/>
          </a:xfrm>
          <a:prstGeom prst="rect">
            <a:avLst/>
          </a:prstGeom>
        </p:spPr>
      </p:pic>
      <p:sp>
        <p:nvSpPr>
          <p:cNvPr id="10" name="Rectangle 15"/>
          <p:cNvSpPr/>
          <p:nvPr/>
        </p:nvSpPr>
        <p:spPr>
          <a:xfrm>
            <a:off x="0" y="260648"/>
            <a:ext cx="9144000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TEKİRDAĞ GIDA TARIM VE HAYVANCILIK İL MÜDÜRLÜĞÜ</a:t>
            </a:r>
            <a:endParaRPr lang="en-US" sz="20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-3557" y="11247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sz="2400" b="1" dirty="0">
                <a:solidFill>
                  <a:srgbClr val="C00000"/>
                </a:solidFill>
              </a:rPr>
              <a:t>9- İdari Kapasitenin Güçlendirilmesi Projesi</a:t>
            </a:r>
            <a:endParaRPr lang="nb-NO" sz="2400" b="1" dirty="0">
              <a:solidFill>
                <a:srgbClr val="C00000"/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16216" y="6309324"/>
            <a:ext cx="2133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51521" y="4437116"/>
          <a:ext cx="8568952" cy="146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7568879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52149791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8963403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904436645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337081041"/>
                    </a:ext>
                  </a:extLst>
                </a:gridCol>
              </a:tblGrid>
              <a:tr h="61982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YATIRIMIN ADI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BAŞLANGIÇ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BİTİŞ TARİHİ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TUTAR(TL)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65615"/>
                  </a:ext>
                </a:extLst>
              </a:tr>
              <a:tr h="820339">
                <a:tc>
                  <a:txBody>
                    <a:bodyPr/>
                    <a:lstStyle/>
                    <a:p>
                      <a:r>
                        <a:rPr lang="tr-TR" dirty="0" smtClean="0"/>
                        <a:t>İdari</a:t>
                      </a:r>
                      <a:r>
                        <a:rPr lang="tr-TR" baseline="0" dirty="0" smtClean="0"/>
                        <a:t> Kapasitenin Güçlendirilmesi Projesi</a:t>
                      </a:r>
                      <a:endParaRPr lang="nb-NO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Muhtelif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2015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1.044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693017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07" y="1628384"/>
            <a:ext cx="6048672" cy="2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1716</Words>
  <Application>Microsoft Office PowerPoint</Application>
  <PresentationFormat>Ekran Gösterisi (4:3)</PresentationFormat>
  <Paragraphs>665</Paragraphs>
  <Slides>50</Slides>
  <Notes>50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ERKEK</dc:creator>
  <cp:lastModifiedBy>Sibel ERKEK</cp:lastModifiedBy>
  <cp:revision>1</cp:revision>
  <dcterms:created xsi:type="dcterms:W3CDTF">2017-08-25T12:12:35Z</dcterms:created>
  <dcterms:modified xsi:type="dcterms:W3CDTF">2017-08-25T12:13:36Z</dcterms:modified>
</cp:coreProperties>
</file>