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3"/>
  </p:notesMasterIdLst>
  <p:sldIdLst>
    <p:sldId id="270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300" r:id="rId32"/>
    <p:sldId id="301" r:id="rId33"/>
    <p:sldId id="302" r:id="rId34"/>
    <p:sldId id="303" r:id="rId35"/>
    <p:sldId id="304" r:id="rId36"/>
    <p:sldId id="305" r:id="rId37"/>
    <p:sldId id="306" r:id="rId38"/>
    <p:sldId id="307" r:id="rId39"/>
    <p:sldId id="308" r:id="rId40"/>
    <p:sldId id="309" r:id="rId41"/>
    <p:sldId id="310" r:id="rId42"/>
    <p:sldId id="311" r:id="rId43"/>
    <p:sldId id="312" r:id="rId44"/>
    <p:sldId id="313" r:id="rId45"/>
    <p:sldId id="314" r:id="rId46"/>
    <p:sldId id="315" r:id="rId47"/>
    <p:sldId id="316" r:id="rId48"/>
    <p:sldId id="317" r:id="rId49"/>
    <p:sldId id="318" r:id="rId50"/>
    <p:sldId id="319" r:id="rId51"/>
    <p:sldId id="320" r:id="rId5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EA6DE4-97AC-42CE-AC02-B9A279526A6F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E5C54A-C1AA-4004-8C14-A8EC5EB0E1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8756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03160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35546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09528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3035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31500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43404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4525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64762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4424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4005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6628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39702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69648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9761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09433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39493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59648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40066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53170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48643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302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2707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48570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93506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320419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226981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60285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637881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80071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790979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350799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722521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5962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609075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933576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19620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949478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915521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608853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288621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047443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411927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692633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8452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955675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26333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3877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3470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57933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5866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6367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DBC3A-6F57-4361-B408-5375DCF56843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A0582-F78D-4D55-AC54-162BCD58237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2425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DBC3A-6F57-4361-B408-5375DCF56843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A0582-F78D-4D55-AC54-162BCD58237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9682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DBC3A-6F57-4361-B408-5375DCF56843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A0582-F78D-4D55-AC54-162BCD58237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0079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DBC3A-6F57-4361-B408-5375DCF56843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A0582-F78D-4D55-AC54-162BCD58237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421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DBC3A-6F57-4361-B408-5375DCF56843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A0582-F78D-4D55-AC54-162BCD58237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6560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DBC3A-6F57-4361-B408-5375DCF56843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A0582-F78D-4D55-AC54-162BCD58237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0523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DBC3A-6F57-4361-B408-5375DCF56843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A0582-F78D-4D55-AC54-162BCD58237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2468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DBC3A-6F57-4361-B408-5375DCF56843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A0582-F78D-4D55-AC54-162BCD58237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3845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DBC3A-6F57-4361-B408-5375DCF56843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A0582-F78D-4D55-AC54-162BCD58237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4645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DBC3A-6F57-4361-B408-5375DCF56843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A0582-F78D-4D55-AC54-162BCD58237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3485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DBC3A-6F57-4361-B408-5375DCF56843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A0582-F78D-4D55-AC54-162BCD58237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5894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DBC3A-6F57-4361-B408-5375DCF56843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A0582-F78D-4D55-AC54-162BCD58237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6884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2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2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2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2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2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2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DSİ 11. BÖLGE MÜDÜRLÜĞÜ</a:t>
            </a:r>
            <a:endParaRPr lang="en-US" sz="2000" b="1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-9856" y="112474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2400" b="1" dirty="0">
                <a:solidFill>
                  <a:srgbClr val="C00000"/>
                </a:solidFill>
              </a:rPr>
              <a:t>1- </a:t>
            </a:r>
            <a:r>
              <a:rPr lang="pl-PL" sz="2400" b="1" dirty="0">
                <a:solidFill>
                  <a:srgbClr val="C00000"/>
                </a:solidFill>
              </a:rPr>
              <a:t>Tekirdağ İli Yas Sulamalari</a:t>
            </a: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1" y="4437115"/>
          <a:ext cx="8568952" cy="1460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r>
                        <a:rPr lang="pl-PL" dirty="0" smtClean="0"/>
                        <a:t>Tekirdağ İli Yas Sulamalari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Muhtelif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2003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2014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20.600.000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019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DSİ 11. BÖLGE MÜDÜRLÜĞÜ</a:t>
            </a:r>
            <a:endParaRPr lang="en-US" sz="2000" b="1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-9856" y="112474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2400" b="1" dirty="0">
                <a:solidFill>
                  <a:srgbClr val="C00000"/>
                </a:solidFill>
              </a:rPr>
              <a:t>10- Çokal Barajı </a:t>
            </a:r>
            <a:r>
              <a:rPr lang="tr-TR" sz="2400" b="1" dirty="0" err="1">
                <a:solidFill>
                  <a:srgbClr val="C00000"/>
                </a:solidFill>
              </a:rPr>
              <a:t>İçmesuyu</a:t>
            </a:r>
            <a:r>
              <a:rPr lang="tr-TR" sz="2400" b="1" dirty="0">
                <a:solidFill>
                  <a:srgbClr val="C00000"/>
                </a:solidFill>
              </a:rPr>
              <a:t> 2. Kısım (Şarköy) İsale Hattı</a:t>
            </a: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10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1" y="4437115"/>
          <a:ext cx="8568952" cy="1460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r>
                        <a:rPr lang="tr-TR" dirty="0" smtClean="0"/>
                        <a:t>Çokal Barajı </a:t>
                      </a:r>
                      <a:r>
                        <a:rPr lang="tr-TR" dirty="0" err="1" smtClean="0"/>
                        <a:t>İçmesuyu</a:t>
                      </a:r>
                      <a:r>
                        <a:rPr lang="tr-TR" dirty="0" smtClean="0"/>
                        <a:t> 2. Kısım (Şarköy) İsale Hattı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Şarköy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2013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2016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21.678.137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pic>
        <p:nvPicPr>
          <p:cNvPr id="12" name="Resim 11" descr="F:\2014\şarköy isale hattı\DSCF006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695393"/>
            <a:ext cx="4824536" cy="2381681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289791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DSİ 11. BÖLGE MÜDÜRLÜĞÜ</a:t>
            </a:r>
            <a:endParaRPr lang="en-US" sz="2000" b="1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-9856" y="112474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2400" b="1" dirty="0">
                <a:solidFill>
                  <a:srgbClr val="C00000"/>
                </a:solidFill>
              </a:rPr>
              <a:t>11- Merkez </a:t>
            </a:r>
            <a:r>
              <a:rPr lang="tr-TR" sz="2400" b="1" dirty="0" err="1">
                <a:solidFill>
                  <a:srgbClr val="C00000"/>
                </a:solidFill>
              </a:rPr>
              <a:t>İnecik</a:t>
            </a:r>
            <a:r>
              <a:rPr lang="tr-TR" sz="2400" b="1" dirty="0">
                <a:solidFill>
                  <a:srgbClr val="C00000"/>
                </a:solidFill>
              </a:rPr>
              <a:t>, Yukarı Kılıçlı, </a:t>
            </a:r>
            <a:r>
              <a:rPr lang="tr-TR" sz="2400" b="1" dirty="0" err="1">
                <a:solidFill>
                  <a:srgbClr val="C00000"/>
                </a:solidFill>
              </a:rPr>
              <a:t>Oruçbeyli</a:t>
            </a:r>
            <a:r>
              <a:rPr lang="tr-TR" sz="2400" b="1" dirty="0">
                <a:solidFill>
                  <a:srgbClr val="C00000"/>
                </a:solidFill>
              </a:rPr>
              <a:t>, Karaçalı Ve </a:t>
            </a:r>
            <a:r>
              <a:rPr lang="tr-TR" sz="2400" b="1" dirty="0" err="1">
                <a:solidFill>
                  <a:srgbClr val="C00000"/>
                </a:solidFill>
              </a:rPr>
              <a:t>Semetli</a:t>
            </a:r>
            <a:r>
              <a:rPr lang="tr-TR" sz="2400" b="1" dirty="0">
                <a:solidFill>
                  <a:srgbClr val="C00000"/>
                </a:solidFill>
              </a:rPr>
              <a:t> Köyleri Arazilerinin </a:t>
            </a:r>
            <a:r>
              <a:rPr lang="tr-TR" sz="2400" b="1" dirty="0" err="1">
                <a:solidFill>
                  <a:srgbClr val="C00000"/>
                </a:solidFill>
              </a:rPr>
              <a:t>Kocadere</a:t>
            </a:r>
            <a:r>
              <a:rPr lang="tr-TR" sz="2400" b="1" dirty="0">
                <a:solidFill>
                  <a:srgbClr val="C00000"/>
                </a:solidFill>
              </a:rPr>
              <a:t> Islahı</a:t>
            </a: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11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1" y="4437113"/>
          <a:ext cx="8568952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r>
                        <a:rPr lang="tr-TR" dirty="0" smtClean="0"/>
                        <a:t>Merkez </a:t>
                      </a:r>
                      <a:r>
                        <a:rPr lang="tr-TR" dirty="0" err="1" smtClean="0"/>
                        <a:t>İnecik</a:t>
                      </a:r>
                      <a:r>
                        <a:rPr lang="tr-TR" dirty="0" smtClean="0"/>
                        <a:t>, Yukarı Kılıçlı, </a:t>
                      </a:r>
                      <a:r>
                        <a:rPr lang="tr-TR" dirty="0" err="1" smtClean="0"/>
                        <a:t>Oruçbeyli</a:t>
                      </a:r>
                      <a:r>
                        <a:rPr lang="tr-TR" dirty="0" smtClean="0"/>
                        <a:t>, Karaçalı Ve </a:t>
                      </a:r>
                      <a:r>
                        <a:rPr lang="tr-TR" dirty="0" err="1" smtClean="0"/>
                        <a:t>Semetli</a:t>
                      </a:r>
                      <a:r>
                        <a:rPr lang="tr-TR" dirty="0" smtClean="0"/>
                        <a:t> Köyleri Arazilerinin </a:t>
                      </a:r>
                      <a:r>
                        <a:rPr lang="tr-TR" dirty="0" err="1" smtClean="0"/>
                        <a:t>Kocadere</a:t>
                      </a:r>
                      <a:r>
                        <a:rPr lang="tr-TR" dirty="0" smtClean="0"/>
                        <a:t> Islahı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Süleymanpaşa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2013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2013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6.162.585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15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DSİ 11. BÖLGE MÜDÜRLÜĞÜ</a:t>
            </a:r>
            <a:endParaRPr lang="en-US" sz="2000" b="1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-9856" y="112474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2400" b="1" dirty="0">
                <a:solidFill>
                  <a:srgbClr val="C00000"/>
                </a:solidFill>
              </a:rPr>
              <a:t>12- Merkez Kaşıkçı Köyü Arazilerinin </a:t>
            </a:r>
            <a:r>
              <a:rPr lang="tr-TR" sz="2400" b="1" dirty="0" err="1">
                <a:solidFill>
                  <a:srgbClr val="C00000"/>
                </a:solidFill>
              </a:rPr>
              <a:t>Kılıçova</a:t>
            </a:r>
            <a:r>
              <a:rPr lang="tr-TR" sz="2400" b="1" dirty="0">
                <a:solidFill>
                  <a:srgbClr val="C00000"/>
                </a:solidFill>
              </a:rPr>
              <a:t> Deresi Islahı</a:t>
            </a: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12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1" y="4437113"/>
          <a:ext cx="8568952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r>
                        <a:rPr lang="tr-TR" dirty="0" smtClean="0"/>
                        <a:t>Merkez Kaşıkçı Köyü Arazilerinin </a:t>
                      </a:r>
                      <a:r>
                        <a:rPr lang="tr-TR" dirty="0" err="1" smtClean="0"/>
                        <a:t>Kılıçova</a:t>
                      </a:r>
                      <a:r>
                        <a:rPr lang="tr-TR" dirty="0" smtClean="0"/>
                        <a:t> Deresi Islahı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Süleymanpaşa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2013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2013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2.418.542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461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DSİ 11. BÖLGE MÜDÜRLÜĞÜ</a:t>
            </a:r>
            <a:endParaRPr lang="en-US" sz="2000" b="1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-9856" y="112474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2400" b="1" dirty="0">
                <a:solidFill>
                  <a:srgbClr val="C00000"/>
                </a:solidFill>
              </a:rPr>
              <a:t>13- Çorlu </a:t>
            </a:r>
            <a:r>
              <a:rPr lang="tr-TR" sz="2400" b="1" dirty="0" err="1">
                <a:solidFill>
                  <a:srgbClr val="C00000"/>
                </a:solidFill>
              </a:rPr>
              <a:t>Maksutlu</a:t>
            </a:r>
            <a:r>
              <a:rPr lang="tr-TR" sz="2400" b="1" dirty="0">
                <a:solidFill>
                  <a:srgbClr val="C00000"/>
                </a:solidFill>
              </a:rPr>
              <a:t> Ve </a:t>
            </a:r>
            <a:r>
              <a:rPr lang="tr-TR" sz="2400" b="1" dirty="0" err="1">
                <a:solidFill>
                  <a:srgbClr val="C00000"/>
                </a:solidFill>
              </a:rPr>
              <a:t>Deregündüz</a:t>
            </a:r>
            <a:r>
              <a:rPr lang="tr-TR" sz="2400" b="1" dirty="0">
                <a:solidFill>
                  <a:srgbClr val="C00000"/>
                </a:solidFill>
              </a:rPr>
              <a:t> Köyleri Ve Arazileri Saya Dere Islahı</a:t>
            </a: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13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1" y="4437113"/>
          <a:ext cx="8568952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r>
                        <a:rPr lang="tr-TR" dirty="0" smtClean="0"/>
                        <a:t>Çorlu </a:t>
                      </a:r>
                      <a:r>
                        <a:rPr lang="tr-TR" dirty="0" err="1" smtClean="0"/>
                        <a:t>Maksutlu</a:t>
                      </a:r>
                      <a:r>
                        <a:rPr lang="tr-TR" dirty="0" smtClean="0"/>
                        <a:t> Ve </a:t>
                      </a:r>
                      <a:r>
                        <a:rPr lang="tr-TR" dirty="0" err="1" smtClean="0"/>
                        <a:t>Deregündüz</a:t>
                      </a:r>
                      <a:r>
                        <a:rPr lang="tr-TR" dirty="0" smtClean="0"/>
                        <a:t> Köyleri Ve Arazileri Saya Dere Islahı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Çorlu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2013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2013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2.191.622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725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DSİ 11. BÖLGE MÜDÜRLÜĞÜ</a:t>
            </a:r>
            <a:endParaRPr lang="en-US" sz="2000" b="1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-9856" y="112474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2400" b="1" dirty="0">
                <a:solidFill>
                  <a:srgbClr val="C00000"/>
                </a:solidFill>
              </a:rPr>
              <a:t>14- Hayrabolu </a:t>
            </a:r>
            <a:r>
              <a:rPr lang="tr-TR" sz="2400" b="1" dirty="0" err="1">
                <a:solidFill>
                  <a:srgbClr val="C00000"/>
                </a:solidFill>
              </a:rPr>
              <a:t>Evrenbey</a:t>
            </a:r>
            <a:r>
              <a:rPr lang="tr-TR" sz="2400" b="1" dirty="0">
                <a:solidFill>
                  <a:srgbClr val="C00000"/>
                </a:solidFill>
              </a:rPr>
              <a:t> Köyü Ve Arazileri Hayrabolu Deresi Islahı</a:t>
            </a: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14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1" y="4437113"/>
          <a:ext cx="8568952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r>
                        <a:rPr lang="tr-TR" dirty="0" smtClean="0"/>
                        <a:t>Hayrabolu </a:t>
                      </a:r>
                      <a:r>
                        <a:rPr lang="tr-TR" dirty="0" err="1" smtClean="0"/>
                        <a:t>Evrenbey</a:t>
                      </a:r>
                      <a:r>
                        <a:rPr lang="tr-TR" dirty="0" smtClean="0"/>
                        <a:t> Köyü Ve Arazileri Hayrabolu Deresi Islahı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Hayrabolu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2013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2013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4.884.240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48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DSİ 11. BÖLGE MÜDÜRLÜĞÜ</a:t>
            </a:r>
            <a:endParaRPr lang="en-US" sz="2000" b="1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-9856" y="112474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2400" b="1" dirty="0">
                <a:solidFill>
                  <a:srgbClr val="C00000"/>
                </a:solidFill>
              </a:rPr>
              <a:t>15- Malkara </a:t>
            </a:r>
            <a:r>
              <a:rPr lang="tr-TR" sz="2400" b="1" dirty="0" err="1">
                <a:solidFill>
                  <a:srgbClr val="C00000"/>
                </a:solidFill>
              </a:rPr>
              <a:t>İbribey</a:t>
            </a:r>
            <a:r>
              <a:rPr lang="tr-TR" sz="2400" b="1" dirty="0">
                <a:solidFill>
                  <a:srgbClr val="C00000"/>
                </a:solidFill>
              </a:rPr>
              <a:t> Köyü Arazisi Eğri Dere Islahı</a:t>
            </a: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15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1" y="4437115"/>
          <a:ext cx="8568952" cy="1460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r>
                        <a:rPr lang="tr-TR" dirty="0" smtClean="0"/>
                        <a:t>Malkara </a:t>
                      </a:r>
                      <a:r>
                        <a:rPr lang="tr-TR" dirty="0" err="1" smtClean="0"/>
                        <a:t>İbribey</a:t>
                      </a:r>
                      <a:r>
                        <a:rPr lang="tr-TR" dirty="0" smtClean="0"/>
                        <a:t> Köyü Arazisi Eğri Dere Islahı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Malkara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2013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2013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1.842.463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225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DSİ 11. BÖLGE MÜDÜRLÜĞÜ</a:t>
            </a:r>
            <a:endParaRPr lang="en-US" sz="2000" b="1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-9856" y="112474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2400" b="1" dirty="0">
                <a:solidFill>
                  <a:srgbClr val="C00000"/>
                </a:solidFill>
              </a:rPr>
              <a:t>16- Şarköy </a:t>
            </a:r>
            <a:r>
              <a:rPr lang="tr-TR" sz="2400" b="1" dirty="0" err="1">
                <a:solidFill>
                  <a:srgbClr val="C00000"/>
                </a:solidFill>
              </a:rPr>
              <a:t>Gaziköy</a:t>
            </a:r>
            <a:r>
              <a:rPr lang="tr-TR" sz="2400" b="1" dirty="0">
                <a:solidFill>
                  <a:srgbClr val="C00000"/>
                </a:solidFill>
              </a:rPr>
              <a:t> Çınarlı Dere Yukarı Havza Islahı</a:t>
            </a: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16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1" y="4437115"/>
          <a:ext cx="8568952" cy="1460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r>
                        <a:rPr lang="tr-TR" dirty="0" smtClean="0"/>
                        <a:t>Şarköy </a:t>
                      </a:r>
                      <a:r>
                        <a:rPr lang="tr-TR" dirty="0" err="1" smtClean="0"/>
                        <a:t>Gaziköy</a:t>
                      </a:r>
                      <a:r>
                        <a:rPr lang="tr-TR" dirty="0" smtClean="0"/>
                        <a:t> Çınarlı Dere Yukarı Havza Islahı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Şarköy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2013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2013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5.519.523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944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DSİ 11. BÖLGE MÜDÜRLÜĞÜ</a:t>
            </a:r>
            <a:endParaRPr lang="en-US" sz="2000" b="1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-9856" y="112474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2400" b="1" dirty="0">
                <a:solidFill>
                  <a:srgbClr val="C00000"/>
                </a:solidFill>
              </a:rPr>
              <a:t>17- Şarköy </a:t>
            </a:r>
            <a:r>
              <a:rPr lang="tr-TR" sz="2400" b="1" dirty="0" err="1">
                <a:solidFill>
                  <a:srgbClr val="C00000"/>
                </a:solidFill>
              </a:rPr>
              <a:t>Mursallı</a:t>
            </a:r>
            <a:r>
              <a:rPr lang="tr-TR" sz="2400" b="1" dirty="0">
                <a:solidFill>
                  <a:srgbClr val="C00000"/>
                </a:solidFill>
              </a:rPr>
              <a:t> Köyü Kolcu Ve Erik Dereleri Yukarı Havza Islahı</a:t>
            </a: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17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1" y="4437113"/>
          <a:ext cx="8568952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r>
                        <a:rPr lang="tr-TR" dirty="0" smtClean="0"/>
                        <a:t>Şarköy </a:t>
                      </a:r>
                      <a:r>
                        <a:rPr lang="tr-TR" dirty="0" err="1" smtClean="0"/>
                        <a:t>Mursallı</a:t>
                      </a:r>
                      <a:r>
                        <a:rPr lang="tr-TR" dirty="0" smtClean="0"/>
                        <a:t> Köyü Kolcu Ve Erik Dereleri Yukarı Havza Islahı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Şarköy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2013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2013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1.826.819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51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DSİ 11. BÖLGE MÜDÜRLÜĞÜ</a:t>
            </a:r>
            <a:endParaRPr lang="en-US" sz="2000" b="1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-9856" y="112474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2400" b="1" dirty="0">
                <a:solidFill>
                  <a:srgbClr val="C00000"/>
                </a:solidFill>
              </a:rPr>
              <a:t>18- Şarköy </a:t>
            </a:r>
            <a:r>
              <a:rPr lang="tr-TR" sz="2400" b="1" dirty="0" err="1">
                <a:solidFill>
                  <a:srgbClr val="C00000"/>
                </a:solidFill>
              </a:rPr>
              <a:t>Uçmakdere</a:t>
            </a:r>
            <a:r>
              <a:rPr lang="tr-TR" sz="2400" b="1" dirty="0">
                <a:solidFill>
                  <a:srgbClr val="C00000"/>
                </a:solidFill>
              </a:rPr>
              <a:t> Köyü, </a:t>
            </a:r>
            <a:r>
              <a:rPr lang="tr-TR" sz="2400" b="1" dirty="0" err="1">
                <a:solidFill>
                  <a:srgbClr val="C00000"/>
                </a:solidFill>
              </a:rPr>
              <a:t>Uçmakdere</a:t>
            </a:r>
            <a:r>
              <a:rPr lang="tr-TR" sz="2400" b="1" dirty="0">
                <a:solidFill>
                  <a:srgbClr val="C00000"/>
                </a:solidFill>
              </a:rPr>
              <a:t> Yukarı Havza Islahı</a:t>
            </a: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18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1" y="4437113"/>
          <a:ext cx="8568952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r>
                        <a:rPr lang="tr-TR" dirty="0" smtClean="0"/>
                        <a:t>Şarköy </a:t>
                      </a:r>
                      <a:r>
                        <a:rPr lang="tr-TR" dirty="0" err="1" smtClean="0"/>
                        <a:t>Uçmakdere</a:t>
                      </a:r>
                      <a:r>
                        <a:rPr lang="tr-TR" dirty="0" smtClean="0"/>
                        <a:t> Köyü, </a:t>
                      </a:r>
                      <a:r>
                        <a:rPr lang="tr-TR" dirty="0" err="1" smtClean="0"/>
                        <a:t>Uçmakdere</a:t>
                      </a:r>
                      <a:r>
                        <a:rPr lang="tr-TR" dirty="0" smtClean="0"/>
                        <a:t> Yukarı Havza Islahı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Şarköy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2013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2013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2.501.688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519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DSİ 11. BÖLGE MÜDÜRLÜĞÜ</a:t>
            </a:r>
            <a:endParaRPr lang="en-US" sz="2000" b="1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-9856" y="112474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2400" b="1" dirty="0">
                <a:solidFill>
                  <a:srgbClr val="C00000"/>
                </a:solidFill>
              </a:rPr>
              <a:t>19- Malkara </a:t>
            </a:r>
            <a:r>
              <a:rPr lang="tr-TR" sz="2400" b="1" dirty="0" err="1">
                <a:solidFill>
                  <a:srgbClr val="C00000"/>
                </a:solidFill>
              </a:rPr>
              <a:t>Müstecep</a:t>
            </a:r>
            <a:r>
              <a:rPr lang="tr-TR" sz="2400" b="1" dirty="0">
                <a:solidFill>
                  <a:srgbClr val="C00000"/>
                </a:solidFill>
              </a:rPr>
              <a:t> Köyü </a:t>
            </a:r>
            <a:r>
              <a:rPr lang="tr-TR" sz="2400" b="1" dirty="0" err="1">
                <a:solidFill>
                  <a:srgbClr val="C00000"/>
                </a:solidFill>
              </a:rPr>
              <a:t>Müstecep</a:t>
            </a:r>
            <a:r>
              <a:rPr lang="tr-TR" sz="2400" b="1" dirty="0">
                <a:solidFill>
                  <a:srgbClr val="C00000"/>
                </a:solidFill>
              </a:rPr>
              <a:t> Deresi Islahı</a:t>
            </a: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19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1" y="4437115"/>
          <a:ext cx="8568952" cy="1460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r>
                        <a:rPr lang="tr-TR" dirty="0" smtClean="0"/>
                        <a:t>Malkara </a:t>
                      </a:r>
                      <a:r>
                        <a:rPr lang="tr-TR" dirty="0" err="1" smtClean="0"/>
                        <a:t>Müstecep</a:t>
                      </a:r>
                      <a:r>
                        <a:rPr lang="tr-TR" dirty="0" smtClean="0"/>
                        <a:t> Köyü </a:t>
                      </a:r>
                      <a:r>
                        <a:rPr lang="tr-TR" dirty="0" err="1" smtClean="0"/>
                        <a:t>Müstecep</a:t>
                      </a:r>
                      <a:r>
                        <a:rPr lang="tr-TR" dirty="0" smtClean="0"/>
                        <a:t> Deresi Islahı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Malkara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2013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2015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657.708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pic>
        <p:nvPicPr>
          <p:cNvPr id="12" name="Resi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413" y="1847676"/>
            <a:ext cx="4909177" cy="213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30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DSİ 11. BÖLGE MÜDÜRLÜĞÜ</a:t>
            </a:r>
            <a:endParaRPr lang="en-US" sz="2000" b="1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-9856" y="112474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2400" b="1" dirty="0">
                <a:solidFill>
                  <a:srgbClr val="C00000"/>
                </a:solidFill>
              </a:rPr>
              <a:t>2- </a:t>
            </a:r>
            <a:r>
              <a:rPr lang="pl-PL" sz="2400" b="1" dirty="0">
                <a:solidFill>
                  <a:srgbClr val="C00000"/>
                </a:solidFill>
              </a:rPr>
              <a:t>Naipköy Baraji</a:t>
            </a: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1" y="4437115"/>
          <a:ext cx="8568952" cy="1460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r>
                        <a:rPr lang="pl-PL" dirty="0" smtClean="0"/>
                        <a:t>Naipköy Baraji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Süleymanpaşa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2011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2016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28.968.864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pic>
        <p:nvPicPr>
          <p:cNvPr id="12" name="Picture 2" descr="C:\Users\semradorttepe\Desktop\DOSYALAR\DJI0046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5" y="1819237"/>
            <a:ext cx="4536504" cy="223773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15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DSİ 11. BÖLGE MÜDÜRLÜĞÜ</a:t>
            </a:r>
            <a:endParaRPr lang="en-US" sz="2000" b="1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-9856" y="112474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2400" b="1" dirty="0">
                <a:solidFill>
                  <a:srgbClr val="C00000"/>
                </a:solidFill>
              </a:rPr>
              <a:t>20- Hayrabolu İlçesi </a:t>
            </a:r>
            <a:r>
              <a:rPr lang="tr-TR" sz="2400" b="1" dirty="0" err="1">
                <a:solidFill>
                  <a:srgbClr val="C00000"/>
                </a:solidFill>
              </a:rPr>
              <a:t>Umurcu</a:t>
            </a:r>
            <a:r>
              <a:rPr lang="tr-TR" sz="2400" b="1" dirty="0">
                <a:solidFill>
                  <a:srgbClr val="C00000"/>
                </a:solidFill>
              </a:rPr>
              <a:t>, Hasköy, </a:t>
            </a:r>
            <a:r>
              <a:rPr lang="tr-TR" sz="2400" b="1" dirty="0" err="1">
                <a:solidFill>
                  <a:srgbClr val="C00000"/>
                </a:solidFill>
              </a:rPr>
              <a:t>Kutlugün</a:t>
            </a:r>
            <a:r>
              <a:rPr lang="tr-TR" sz="2400" b="1" dirty="0">
                <a:solidFill>
                  <a:srgbClr val="C00000"/>
                </a:solidFill>
              </a:rPr>
              <a:t> Ve Şalgamlı Beldesi Yerleşim Alanı Ve Tarım Arazilerinin Umurca Deresi Islahı</a:t>
            </a: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20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1" y="4437115"/>
          <a:ext cx="8568952" cy="1460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r>
                        <a:rPr lang="tr-TR" dirty="0" smtClean="0"/>
                        <a:t>Hayrabolu İlçesi Umurca Deresi Islahı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Hayrabolu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2013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2016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7.157.665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pic>
        <p:nvPicPr>
          <p:cNvPr id="12" name="Resi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333" y="2060850"/>
            <a:ext cx="5345337" cy="1979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18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DSİ 11. BÖLGE MÜDÜRLÜĞÜ</a:t>
            </a:r>
            <a:endParaRPr lang="en-US" sz="2000" b="1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-9856" y="112474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2400" b="1" dirty="0">
                <a:solidFill>
                  <a:srgbClr val="C00000"/>
                </a:solidFill>
              </a:rPr>
              <a:t>21- Hayrabolu Aydınlar Köyünün Köy Deresi Islahı</a:t>
            </a: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21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1" y="4437115"/>
          <a:ext cx="8568952" cy="1460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r>
                        <a:rPr lang="tr-TR" dirty="0" smtClean="0"/>
                        <a:t>Hayrabolu Aydınlar Köyünün Köy Deresi Islahı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Hayrabolu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2013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2016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44.542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942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DSİ 11. BÖLGE MÜDÜRLÜĞÜ</a:t>
            </a:r>
            <a:endParaRPr lang="en-US" sz="2000" b="1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-9856" y="112474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2400" b="1" dirty="0">
                <a:solidFill>
                  <a:srgbClr val="C00000"/>
                </a:solidFill>
              </a:rPr>
              <a:t>22- Çerkezköy Pınarca Deresi Islahı</a:t>
            </a: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22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1" y="4437115"/>
          <a:ext cx="8568952" cy="1460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r>
                        <a:rPr lang="tr-TR" dirty="0" smtClean="0"/>
                        <a:t>Çerkezköy Pınarca Deresi Islahı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Çerkezköy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2013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2016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5.487.641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 r="14956" b="12759"/>
          <a:stretch>
            <a:fillRect/>
          </a:stretch>
        </p:blipFill>
        <p:spPr bwMode="auto">
          <a:xfrm>
            <a:off x="2087724" y="1746047"/>
            <a:ext cx="496855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3897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DSİ 11. BÖLGE MÜDÜRLÜĞÜ</a:t>
            </a:r>
            <a:endParaRPr lang="en-US" sz="2000" b="1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-9856" y="112474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2400" b="1" dirty="0">
                <a:solidFill>
                  <a:srgbClr val="C00000"/>
                </a:solidFill>
              </a:rPr>
              <a:t>23- Tekirdağ </a:t>
            </a:r>
            <a:r>
              <a:rPr lang="tr-TR" sz="2400" b="1" dirty="0" err="1">
                <a:solidFill>
                  <a:srgbClr val="C00000"/>
                </a:solidFill>
              </a:rPr>
              <a:t>İçmesuyu</a:t>
            </a:r>
            <a:r>
              <a:rPr lang="tr-TR" sz="2400" b="1" dirty="0">
                <a:solidFill>
                  <a:srgbClr val="C00000"/>
                </a:solidFill>
              </a:rPr>
              <a:t> İsale Hattı</a:t>
            </a: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23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1" y="4437115"/>
          <a:ext cx="8568952" cy="1460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r>
                        <a:rPr lang="tr-TR" dirty="0" smtClean="0"/>
                        <a:t>Tekirdağ </a:t>
                      </a:r>
                      <a:r>
                        <a:rPr lang="tr-TR" dirty="0" err="1" smtClean="0"/>
                        <a:t>İçmesuyu</a:t>
                      </a:r>
                      <a:r>
                        <a:rPr lang="tr-TR" dirty="0" smtClean="0"/>
                        <a:t> İsale Hattı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Süleymanpaşa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2014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2016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19.890.384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738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DSİ 11. BÖLGE MÜDÜRLÜĞÜ</a:t>
            </a:r>
            <a:endParaRPr lang="en-US" sz="2000" b="1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-9856" y="112474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2400" b="1" dirty="0">
                <a:solidFill>
                  <a:srgbClr val="C00000"/>
                </a:solidFill>
              </a:rPr>
              <a:t>24- Malkara </a:t>
            </a:r>
            <a:r>
              <a:rPr lang="tr-TR" sz="2400" b="1" dirty="0" err="1">
                <a:solidFill>
                  <a:srgbClr val="C00000"/>
                </a:solidFill>
              </a:rPr>
              <a:t>Karacahalil</a:t>
            </a:r>
            <a:r>
              <a:rPr lang="tr-TR" sz="2400" b="1" dirty="0">
                <a:solidFill>
                  <a:srgbClr val="C00000"/>
                </a:solidFill>
              </a:rPr>
              <a:t> Gazi </a:t>
            </a:r>
            <a:r>
              <a:rPr lang="tr-TR" sz="2400" b="1" dirty="0" err="1">
                <a:solidFill>
                  <a:srgbClr val="C00000"/>
                </a:solidFill>
              </a:rPr>
              <a:t>Göleti</a:t>
            </a:r>
            <a:endParaRPr lang="tr-TR" sz="2400" b="1" dirty="0">
              <a:solidFill>
                <a:srgbClr val="C00000"/>
              </a:solidFill>
            </a:endParaRP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24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1" y="4437115"/>
          <a:ext cx="8568952" cy="1460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r>
                        <a:rPr lang="tr-TR" dirty="0" smtClean="0"/>
                        <a:t>Malkara </a:t>
                      </a:r>
                      <a:r>
                        <a:rPr lang="tr-TR" dirty="0" err="1" smtClean="0"/>
                        <a:t>Karacahalil</a:t>
                      </a:r>
                      <a:r>
                        <a:rPr lang="tr-TR" dirty="0" smtClean="0"/>
                        <a:t> Gazi </a:t>
                      </a:r>
                      <a:r>
                        <a:rPr lang="tr-TR" dirty="0" err="1" smtClean="0"/>
                        <a:t>Göleti</a:t>
                      </a:r>
                      <a:endParaRPr lang="tr-TR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Malkara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2014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2015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3.610.250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pic>
        <p:nvPicPr>
          <p:cNvPr id="12" name="Resi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727" y="1847197"/>
            <a:ext cx="5298540" cy="211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00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DSİ 11. BÖLGE MÜDÜRLÜĞÜ</a:t>
            </a:r>
            <a:endParaRPr lang="en-US" sz="2000" b="1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-9856" y="112474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2400" b="1" dirty="0">
                <a:solidFill>
                  <a:srgbClr val="C00000"/>
                </a:solidFill>
              </a:rPr>
              <a:t>25- Tekirdağ Merkez </a:t>
            </a:r>
            <a:r>
              <a:rPr lang="tr-TR" sz="2400" b="1" dirty="0" err="1">
                <a:solidFill>
                  <a:srgbClr val="C00000"/>
                </a:solidFill>
              </a:rPr>
              <a:t>Yazır</a:t>
            </a:r>
            <a:r>
              <a:rPr lang="tr-TR" sz="2400" b="1" dirty="0">
                <a:solidFill>
                  <a:srgbClr val="C00000"/>
                </a:solidFill>
              </a:rPr>
              <a:t> </a:t>
            </a:r>
            <a:r>
              <a:rPr lang="tr-TR" sz="2400" b="1" dirty="0" err="1">
                <a:solidFill>
                  <a:srgbClr val="C00000"/>
                </a:solidFill>
              </a:rPr>
              <a:t>Göleti</a:t>
            </a:r>
            <a:r>
              <a:rPr lang="tr-TR" sz="2400" b="1" dirty="0">
                <a:solidFill>
                  <a:srgbClr val="C00000"/>
                </a:solidFill>
              </a:rPr>
              <a:t> (Revize) İlave Sulaması</a:t>
            </a: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25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1" y="4437113"/>
          <a:ext cx="8568952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r>
                        <a:rPr lang="tr-TR" dirty="0" smtClean="0"/>
                        <a:t>Tekirdağ Merkez </a:t>
                      </a:r>
                      <a:r>
                        <a:rPr lang="tr-TR" dirty="0" err="1" smtClean="0"/>
                        <a:t>Yazır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Göleti</a:t>
                      </a:r>
                      <a:r>
                        <a:rPr lang="tr-TR" dirty="0" smtClean="0"/>
                        <a:t> (Revize) İlave Sulaması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Süleymanpaşa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2014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2016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3.301.552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352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DSİ 11. BÖLGE MÜDÜRLÜĞÜ</a:t>
            </a:r>
            <a:endParaRPr lang="en-US" sz="2000" b="1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-9856" y="112474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2400" b="1" dirty="0">
                <a:solidFill>
                  <a:srgbClr val="C00000"/>
                </a:solidFill>
              </a:rPr>
              <a:t>26- Çorlu </a:t>
            </a:r>
            <a:r>
              <a:rPr lang="tr-TR" sz="2400" b="1" dirty="0" err="1">
                <a:solidFill>
                  <a:srgbClr val="C00000"/>
                </a:solidFill>
              </a:rPr>
              <a:t>Atıksu</a:t>
            </a:r>
            <a:r>
              <a:rPr lang="tr-TR" sz="2400" b="1" dirty="0">
                <a:solidFill>
                  <a:srgbClr val="C00000"/>
                </a:solidFill>
              </a:rPr>
              <a:t> Arıtma Tesisi</a:t>
            </a: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26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1" y="4437115"/>
          <a:ext cx="8568952" cy="1460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r>
                        <a:rPr lang="tr-TR" dirty="0" smtClean="0"/>
                        <a:t>Çorlu </a:t>
                      </a:r>
                      <a:r>
                        <a:rPr lang="tr-TR" dirty="0" err="1" smtClean="0"/>
                        <a:t>Atıksu</a:t>
                      </a:r>
                      <a:r>
                        <a:rPr lang="tr-TR" dirty="0" smtClean="0"/>
                        <a:t> Arıtma Tesisi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Çorlu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2015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2017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32.459.735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745" y="1717043"/>
            <a:ext cx="4936513" cy="249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47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DSİ 11. BÖLGE MÜDÜRLÜĞÜ</a:t>
            </a:r>
            <a:endParaRPr lang="en-US" sz="2000" b="1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-9856" y="112474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2400" b="1" dirty="0">
                <a:solidFill>
                  <a:srgbClr val="C00000"/>
                </a:solidFill>
              </a:rPr>
              <a:t>27- Çerkezköy Belediyesi </a:t>
            </a:r>
            <a:r>
              <a:rPr lang="tr-TR" sz="2400" b="1" dirty="0" err="1">
                <a:solidFill>
                  <a:srgbClr val="C00000"/>
                </a:solidFill>
              </a:rPr>
              <a:t>Atıksu</a:t>
            </a:r>
            <a:r>
              <a:rPr lang="tr-TR" sz="2400" b="1" dirty="0">
                <a:solidFill>
                  <a:srgbClr val="C00000"/>
                </a:solidFill>
              </a:rPr>
              <a:t> Arıtma Tesisi</a:t>
            </a: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27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1" y="4437115"/>
          <a:ext cx="8568952" cy="1460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r>
                        <a:rPr lang="tr-TR" dirty="0" smtClean="0"/>
                        <a:t>Çerkezköy Belediyesi </a:t>
                      </a:r>
                      <a:r>
                        <a:rPr lang="tr-TR" dirty="0" err="1" smtClean="0"/>
                        <a:t>Atıksu</a:t>
                      </a:r>
                      <a:r>
                        <a:rPr lang="tr-TR" dirty="0" smtClean="0"/>
                        <a:t> Arıtma Tesisi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Çerkezköy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2015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2017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24.340.254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pic>
        <p:nvPicPr>
          <p:cNvPr id="12" name="Resim 11"/>
          <p:cNvPicPr>
            <a:picLocks noChangeAspect="1"/>
          </p:cNvPicPr>
          <p:nvPr/>
        </p:nvPicPr>
        <p:blipFill rotWithShape="1">
          <a:blip r:embed="rId5"/>
          <a:srcRect l="2771" t="671" r="7841" b="35120"/>
          <a:stretch/>
        </p:blipFill>
        <p:spPr>
          <a:xfrm>
            <a:off x="2177734" y="1830924"/>
            <a:ext cx="4788532" cy="243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10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DSİ 11. BÖLGE MÜDÜRLÜĞÜ</a:t>
            </a:r>
            <a:endParaRPr lang="en-US" sz="2000" b="1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-9856" y="112474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2400" b="1" dirty="0">
                <a:solidFill>
                  <a:srgbClr val="C00000"/>
                </a:solidFill>
              </a:rPr>
              <a:t>28- Malkara </a:t>
            </a:r>
            <a:r>
              <a:rPr lang="tr-TR" sz="2400" b="1" dirty="0" err="1">
                <a:solidFill>
                  <a:srgbClr val="C00000"/>
                </a:solidFill>
              </a:rPr>
              <a:t>Karacahalil</a:t>
            </a:r>
            <a:r>
              <a:rPr lang="tr-TR" sz="2400" b="1" dirty="0">
                <a:solidFill>
                  <a:srgbClr val="C00000"/>
                </a:solidFill>
              </a:rPr>
              <a:t> Gazi </a:t>
            </a:r>
            <a:r>
              <a:rPr lang="tr-TR" sz="2400" b="1" dirty="0" err="1">
                <a:solidFill>
                  <a:srgbClr val="C00000"/>
                </a:solidFill>
              </a:rPr>
              <a:t>Göleti</a:t>
            </a:r>
            <a:r>
              <a:rPr lang="tr-TR" sz="2400" b="1" dirty="0">
                <a:solidFill>
                  <a:srgbClr val="C00000"/>
                </a:solidFill>
              </a:rPr>
              <a:t> Sulaması</a:t>
            </a: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28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1" y="4437115"/>
          <a:ext cx="8568952" cy="1460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r>
                        <a:rPr lang="fi-FI" dirty="0" smtClean="0"/>
                        <a:t>Malkara Karacahalil Gazi Göleti Sulaması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Malkara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2015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2016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847.663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478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DSİ 11. BÖLGE MÜDÜRLÜĞÜ</a:t>
            </a:r>
            <a:endParaRPr lang="en-US" sz="2000" b="1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-9856" y="112474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2400" b="1" dirty="0">
                <a:solidFill>
                  <a:srgbClr val="C00000"/>
                </a:solidFill>
              </a:rPr>
              <a:t>29- Çorlu </a:t>
            </a:r>
            <a:r>
              <a:rPr lang="tr-TR" sz="2400" b="1" dirty="0" err="1">
                <a:solidFill>
                  <a:srgbClr val="C00000"/>
                </a:solidFill>
              </a:rPr>
              <a:t>Atıksu</a:t>
            </a:r>
            <a:r>
              <a:rPr lang="tr-TR" sz="2400" b="1" dirty="0">
                <a:solidFill>
                  <a:srgbClr val="C00000"/>
                </a:solidFill>
              </a:rPr>
              <a:t> </a:t>
            </a:r>
            <a:r>
              <a:rPr lang="tr-TR" sz="2400" b="1" dirty="0" err="1">
                <a:solidFill>
                  <a:srgbClr val="C00000"/>
                </a:solidFill>
              </a:rPr>
              <a:t>Kollektör</a:t>
            </a:r>
            <a:r>
              <a:rPr lang="tr-TR" sz="2400" b="1" dirty="0">
                <a:solidFill>
                  <a:srgbClr val="C00000"/>
                </a:solidFill>
              </a:rPr>
              <a:t> Hattı Ana Toplayıcı</a:t>
            </a: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29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1" y="4437115"/>
          <a:ext cx="8568952" cy="1460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r>
                        <a:rPr lang="fi-FI" dirty="0" smtClean="0"/>
                        <a:t>Çorlu Atıksu Kollektör Hattı Ana Toplayıcı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Çorlu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2016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2017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21.288.412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018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DSİ 11. BÖLGE MÜDÜRLÜĞÜ</a:t>
            </a:r>
            <a:endParaRPr lang="en-US" sz="2000" b="1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-9856" y="112474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2400" b="1" dirty="0">
                <a:solidFill>
                  <a:srgbClr val="C00000"/>
                </a:solidFill>
              </a:rPr>
              <a:t>3- </a:t>
            </a:r>
            <a:r>
              <a:rPr lang="pl-PL" sz="2400" b="1" dirty="0">
                <a:solidFill>
                  <a:srgbClr val="C00000"/>
                </a:solidFill>
              </a:rPr>
              <a:t>Muratl</a:t>
            </a:r>
            <a:r>
              <a:rPr lang="tr-TR" sz="2400" b="1" dirty="0">
                <a:solidFill>
                  <a:srgbClr val="C00000"/>
                </a:solidFill>
              </a:rPr>
              <a:t>ı</a:t>
            </a:r>
            <a:r>
              <a:rPr lang="pl-PL" sz="2400" b="1" dirty="0">
                <a:solidFill>
                  <a:srgbClr val="C00000"/>
                </a:solidFill>
              </a:rPr>
              <a:t> Arzulu Köyü Ve Arazileri Bostanlik Dere Islah</a:t>
            </a:r>
            <a:r>
              <a:rPr lang="tr-TR" sz="2400" b="1" dirty="0">
                <a:solidFill>
                  <a:srgbClr val="C00000"/>
                </a:solidFill>
              </a:rPr>
              <a:t>ı</a:t>
            </a:r>
            <a:endParaRPr lang="pl-PL" sz="2400" b="1" dirty="0">
              <a:solidFill>
                <a:srgbClr val="C00000"/>
              </a:solidFill>
            </a:endParaRP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1" y="4437113"/>
          <a:ext cx="8568952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r>
                        <a:rPr lang="pl-PL" dirty="0" smtClean="0"/>
                        <a:t>Muratl</a:t>
                      </a:r>
                      <a:r>
                        <a:rPr lang="tr-TR" dirty="0" smtClean="0"/>
                        <a:t>ı</a:t>
                      </a:r>
                      <a:r>
                        <a:rPr lang="pl-PL" dirty="0" smtClean="0"/>
                        <a:t> Arzulu Köyü Ve Arazileri Bostanlik Dere Islahı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Süleymanpaşa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2012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2013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1.276.333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 r="29581"/>
          <a:stretch>
            <a:fillRect/>
          </a:stretch>
        </p:blipFill>
        <p:spPr bwMode="auto">
          <a:xfrm>
            <a:off x="2159732" y="1802435"/>
            <a:ext cx="4824536" cy="253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770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DSİ 11. BÖLGE MÜDÜRLÜĞÜ</a:t>
            </a:r>
            <a:endParaRPr lang="en-US" sz="2000" b="1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-9856" y="112474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2400" b="1" dirty="0">
                <a:solidFill>
                  <a:srgbClr val="C00000"/>
                </a:solidFill>
              </a:rPr>
              <a:t>30- Şarköy </a:t>
            </a:r>
            <a:r>
              <a:rPr lang="tr-TR" sz="2400" b="1" dirty="0" err="1">
                <a:solidFill>
                  <a:srgbClr val="C00000"/>
                </a:solidFill>
              </a:rPr>
              <a:t>Hoşköy</a:t>
            </a:r>
            <a:r>
              <a:rPr lang="tr-TR" sz="2400" b="1" dirty="0">
                <a:solidFill>
                  <a:srgbClr val="C00000"/>
                </a:solidFill>
              </a:rPr>
              <a:t> 3. Kısım Yukarı Havza Islahı</a:t>
            </a: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16216" y="6309322"/>
            <a:ext cx="2133600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30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1" y="4437115"/>
          <a:ext cx="8568952" cy="1460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r>
                        <a:rPr lang="fi-FI" dirty="0" smtClean="0"/>
                        <a:t>Şarköy Hoşköy 3. Kısım Yukarı Havza Islahı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Şarköy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2016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2016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2.157.060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545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DSİ 11. BÖLGE MÜDÜRLÜĞÜ</a:t>
            </a:r>
            <a:endParaRPr lang="en-US" sz="2000" b="1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-9856" y="112474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2400" b="1" dirty="0">
                <a:solidFill>
                  <a:srgbClr val="C00000"/>
                </a:solidFill>
              </a:rPr>
              <a:t>31- Çorlu Kumluca Dere ve </a:t>
            </a:r>
            <a:r>
              <a:rPr lang="tr-TR" sz="2400" b="1" dirty="0" err="1">
                <a:solidFill>
                  <a:srgbClr val="C00000"/>
                </a:solidFill>
              </a:rPr>
              <a:t>Yankolu</a:t>
            </a:r>
            <a:r>
              <a:rPr lang="tr-TR" sz="2400" b="1" dirty="0">
                <a:solidFill>
                  <a:srgbClr val="C00000"/>
                </a:solidFill>
              </a:rPr>
              <a:t> Sinan Dede Deresi Islahı</a:t>
            </a: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16216" y="6309322"/>
            <a:ext cx="2133600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31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1" y="4437113"/>
          <a:ext cx="8568952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r>
                        <a:rPr lang="fi-FI" dirty="0" smtClean="0"/>
                        <a:t>Çorlu Kumluca Dere </a:t>
                      </a:r>
                      <a:r>
                        <a:rPr lang="tr-TR" dirty="0" smtClean="0"/>
                        <a:t>v</a:t>
                      </a:r>
                      <a:r>
                        <a:rPr lang="fi-FI" dirty="0" smtClean="0"/>
                        <a:t>e Yankolu Sinan Dede Deresi Islahı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Çorlu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2012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Devam Ediyor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11.065.355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 r="9127" b="10721"/>
          <a:stretch>
            <a:fillRect/>
          </a:stretch>
        </p:blipFill>
        <p:spPr bwMode="auto">
          <a:xfrm>
            <a:off x="2267744" y="1757099"/>
            <a:ext cx="4536504" cy="2385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368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DSİ 11. BÖLGE MÜDÜRLÜĞÜ</a:t>
            </a:r>
            <a:endParaRPr lang="en-US" sz="2000" b="1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-9856" y="112474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2400" b="1" dirty="0">
                <a:solidFill>
                  <a:srgbClr val="C00000"/>
                </a:solidFill>
              </a:rPr>
              <a:t>32- Merkez </a:t>
            </a:r>
            <a:r>
              <a:rPr lang="tr-TR" sz="2400" b="1" dirty="0" err="1">
                <a:solidFill>
                  <a:srgbClr val="C00000"/>
                </a:solidFill>
              </a:rPr>
              <a:t>Naipköy</a:t>
            </a:r>
            <a:r>
              <a:rPr lang="tr-TR" sz="2400" b="1" dirty="0">
                <a:solidFill>
                  <a:srgbClr val="C00000"/>
                </a:solidFill>
              </a:rPr>
              <a:t> Yerleşim Alanı </a:t>
            </a:r>
            <a:r>
              <a:rPr lang="tr-TR" sz="2400" b="1" dirty="0" err="1">
                <a:solidFill>
                  <a:srgbClr val="C00000"/>
                </a:solidFill>
              </a:rPr>
              <a:t>Naipköy</a:t>
            </a:r>
            <a:r>
              <a:rPr lang="tr-TR" sz="2400" b="1" dirty="0">
                <a:solidFill>
                  <a:srgbClr val="C00000"/>
                </a:solidFill>
              </a:rPr>
              <a:t> Deresi Islahı</a:t>
            </a: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16216" y="6309322"/>
            <a:ext cx="2133600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32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1" y="4437113"/>
          <a:ext cx="8568952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r>
                        <a:rPr lang="fi-FI" dirty="0" smtClean="0"/>
                        <a:t>Merkez Naipköy Yerleşim Alanı Naipköy Deresi Islahı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Süleymanpaşa</a:t>
                      </a:r>
                      <a:endParaRPr lang="tr-TR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2013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Devam Ediyor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1.954.294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pic>
        <p:nvPicPr>
          <p:cNvPr id="12" name="Resi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608" y="1763720"/>
            <a:ext cx="5151876" cy="235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95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DSİ 11. BÖLGE MÜDÜRLÜĞÜ</a:t>
            </a:r>
            <a:endParaRPr lang="en-US" sz="2000" b="1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-9856" y="112474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2400" b="1" dirty="0">
                <a:solidFill>
                  <a:srgbClr val="C00000"/>
                </a:solidFill>
              </a:rPr>
              <a:t>33- Çerkezköy </a:t>
            </a:r>
            <a:r>
              <a:rPr lang="tr-TR" sz="2400" b="1" dirty="0" err="1">
                <a:solidFill>
                  <a:srgbClr val="C00000"/>
                </a:solidFill>
              </a:rPr>
              <a:t>Kızılpınar</a:t>
            </a:r>
            <a:r>
              <a:rPr lang="tr-TR" sz="2400" b="1" dirty="0">
                <a:solidFill>
                  <a:srgbClr val="C00000"/>
                </a:solidFill>
              </a:rPr>
              <a:t> Beldesi </a:t>
            </a:r>
            <a:r>
              <a:rPr lang="tr-TR" sz="2400" b="1" dirty="0" err="1">
                <a:solidFill>
                  <a:srgbClr val="C00000"/>
                </a:solidFill>
              </a:rPr>
              <a:t>Demirhandere</a:t>
            </a:r>
            <a:r>
              <a:rPr lang="tr-TR" sz="2400" b="1" dirty="0">
                <a:solidFill>
                  <a:srgbClr val="C00000"/>
                </a:solidFill>
              </a:rPr>
              <a:t> ve Hınzır Dere Islahı</a:t>
            </a: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16216" y="6309322"/>
            <a:ext cx="2133600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33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1" y="4437113"/>
          <a:ext cx="8568952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r>
                        <a:rPr lang="fi-FI" dirty="0" smtClean="0"/>
                        <a:t>Çerkezköy Kızılpınar Beldesi Demirhandere ve Hınzır Dere Islahı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Çerkezköy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2013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Devam Ediyor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6.798.712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758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DSİ 11. BÖLGE MÜDÜRLÜĞÜ</a:t>
            </a:r>
            <a:endParaRPr lang="en-US" sz="2000" b="1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-9856" y="112474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2400" b="1" dirty="0">
                <a:solidFill>
                  <a:srgbClr val="C00000"/>
                </a:solidFill>
              </a:rPr>
              <a:t>34- Çerkezköy İlçesi Karaağaç Beldesi Yerleşim Alanının </a:t>
            </a:r>
            <a:r>
              <a:rPr lang="tr-TR" sz="2400" b="1" dirty="0" err="1">
                <a:solidFill>
                  <a:srgbClr val="C00000"/>
                </a:solidFill>
              </a:rPr>
              <a:t>Karağaç</a:t>
            </a:r>
            <a:r>
              <a:rPr lang="tr-TR" sz="2400" b="1" dirty="0">
                <a:solidFill>
                  <a:srgbClr val="C00000"/>
                </a:solidFill>
              </a:rPr>
              <a:t> Deresi Islahı</a:t>
            </a: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16216" y="6309322"/>
            <a:ext cx="2133600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34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1" y="4437113"/>
          <a:ext cx="8568952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r>
                        <a:rPr lang="fi-FI" dirty="0" smtClean="0"/>
                        <a:t>Çerkezköy İlçesi Karaağaç Beldesi Yerleşim Alanının Karağaç Deresi Islahı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Çerkezköy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2013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Devam Ediyor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7.433.317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570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DSİ 11. BÖLGE MÜDÜRLÜĞÜ</a:t>
            </a:r>
            <a:endParaRPr lang="en-US" sz="2000" b="1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-9856" y="112474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2400" b="1" dirty="0">
                <a:solidFill>
                  <a:srgbClr val="C00000"/>
                </a:solidFill>
              </a:rPr>
              <a:t>35- Hayrabolu </a:t>
            </a:r>
            <a:r>
              <a:rPr lang="tr-TR" sz="2400" b="1" dirty="0" err="1">
                <a:solidFill>
                  <a:srgbClr val="C00000"/>
                </a:solidFill>
              </a:rPr>
              <a:t>Çerkezmüsellim</a:t>
            </a:r>
            <a:r>
              <a:rPr lang="tr-TR" sz="2400" b="1" dirty="0">
                <a:solidFill>
                  <a:srgbClr val="C00000"/>
                </a:solidFill>
              </a:rPr>
              <a:t> Beldesinin Koca Dere Islahı</a:t>
            </a: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16216" y="6309322"/>
            <a:ext cx="2133600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35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1" y="4437113"/>
          <a:ext cx="8568952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r>
                        <a:rPr lang="fi-FI" dirty="0" smtClean="0"/>
                        <a:t>Hayrabolu Çerkezmüsellim Koca Dere Islahı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Hayrabolu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2013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Devam Ediyor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3.562.969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773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DSİ 11. BÖLGE MÜDÜRLÜĞÜ</a:t>
            </a:r>
            <a:endParaRPr lang="en-US" sz="2000" b="1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-9856" y="112474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2400" b="1" dirty="0">
                <a:solidFill>
                  <a:srgbClr val="C00000"/>
                </a:solidFill>
              </a:rPr>
              <a:t>36- Saray </a:t>
            </a:r>
            <a:r>
              <a:rPr lang="tr-TR" sz="2400" b="1" dirty="0" err="1">
                <a:solidFill>
                  <a:srgbClr val="C00000"/>
                </a:solidFill>
              </a:rPr>
              <a:t>Beyazköy</a:t>
            </a:r>
            <a:r>
              <a:rPr lang="tr-TR" sz="2400" b="1" dirty="0">
                <a:solidFill>
                  <a:srgbClr val="C00000"/>
                </a:solidFill>
              </a:rPr>
              <a:t> Beldesinin Vişne Dere Islahı</a:t>
            </a: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16216" y="6309322"/>
            <a:ext cx="2133600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36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1" y="4437113"/>
          <a:ext cx="8568952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r>
                        <a:rPr lang="fi-FI" dirty="0" smtClean="0"/>
                        <a:t>Saray Beyazköy Beldesinin Vişne Dere Islahı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Saray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2013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Devam Ediyor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2.958.351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178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DSİ 11. BÖLGE MÜDÜRLÜĞÜ</a:t>
            </a:r>
            <a:endParaRPr lang="en-US" sz="2000" b="1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-9856" y="112474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2400" b="1" dirty="0">
                <a:solidFill>
                  <a:srgbClr val="C00000"/>
                </a:solidFill>
              </a:rPr>
              <a:t>37- Tekirdağ </a:t>
            </a:r>
            <a:r>
              <a:rPr lang="tr-TR" sz="2400" b="1" dirty="0" err="1">
                <a:solidFill>
                  <a:srgbClr val="C00000"/>
                </a:solidFill>
              </a:rPr>
              <a:t>İçmesuyu</a:t>
            </a:r>
            <a:r>
              <a:rPr lang="tr-TR" sz="2400" b="1" dirty="0">
                <a:solidFill>
                  <a:srgbClr val="C00000"/>
                </a:solidFill>
              </a:rPr>
              <a:t> Projesi Arıtma Tesisi</a:t>
            </a:r>
          </a:p>
          <a:p>
            <a:pPr lvl="0" algn="ctr"/>
            <a:endParaRPr lang="tr-TR" sz="2400" b="1" dirty="0">
              <a:solidFill>
                <a:srgbClr val="C00000"/>
              </a:solidFill>
            </a:endParaRP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16216" y="6309322"/>
            <a:ext cx="2133600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37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1" y="4437115"/>
          <a:ext cx="8568952" cy="1460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r>
                        <a:rPr lang="fi-FI" dirty="0" smtClean="0"/>
                        <a:t>Tekirdağ İçmesuyu Projesi Arıtma Tesisi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Süleymanpaşa</a:t>
                      </a:r>
                      <a:endParaRPr lang="tr-TR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2014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Devam Ediyor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12.294.245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 r="32178"/>
          <a:stretch>
            <a:fillRect/>
          </a:stretch>
        </p:blipFill>
        <p:spPr bwMode="auto">
          <a:xfrm>
            <a:off x="2195736" y="1844826"/>
            <a:ext cx="4752528" cy="2321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2032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DSİ 11. BÖLGE MÜDÜRLÜĞÜ</a:t>
            </a:r>
            <a:endParaRPr lang="en-US" sz="2000" b="1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-9856" y="112474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2400" b="1" dirty="0">
                <a:solidFill>
                  <a:srgbClr val="C00000"/>
                </a:solidFill>
              </a:rPr>
              <a:t>38- Merkez </a:t>
            </a:r>
            <a:r>
              <a:rPr lang="tr-TR" sz="2400" b="1" dirty="0" err="1">
                <a:solidFill>
                  <a:srgbClr val="C00000"/>
                </a:solidFill>
              </a:rPr>
              <a:t>Ferhadanlı</a:t>
            </a:r>
            <a:r>
              <a:rPr lang="tr-TR" sz="2400" b="1" dirty="0">
                <a:solidFill>
                  <a:srgbClr val="C00000"/>
                </a:solidFill>
              </a:rPr>
              <a:t> Barajı</a:t>
            </a:r>
          </a:p>
          <a:p>
            <a:pPr lvl="0" algn="ctr"/>
            <a:endParaRPr lang="tr-TR" sz="2400" b="1" dirty="0">
              <a:solidFill>
                <a:srgbClr val="C00000"/>
              </a:solidFill>
            </a:endParaRP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16216" y="6309322"/>
            <a:ext cx="2133600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38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1" y="4437115"/>
          <a:ext cx="8568952" cy="1460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r>
                        <a:rPr lang="fi-FI" dirty="0" smtClean="0"/>
                        <a:t>Merkez Ferhadanlı Barajı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Süleymanpaşa</a:t>
                      </a:r>
                      <a:endParaRPr lang="tr-TR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2014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Devam Ediyor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7.114.145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731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DSİ 11. BÖLGE MÜDÜRLÜĞÜ</a:t>
            </a:r>
            <a:endParaRPr lang="en-US" sz="2000" b="1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-9856" y="112474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2400" b="1" dirty="0">
                <a:solidFill>
                  <a:srgbClr val="C00000"/>
                </a:solidFill>
              </a:rPr>
              <a:t>39- Saray Ayvacık </a:t>
            </a:r>
            <a:r>
              <a:rPr lang="tr-TR" sz="2400" b="1" dirty="0" err="1">
                <a:solidFill>
                  <a:srgbClr val="C00000"/>
                </a:solidFill>
              </a:rPr>
              <a:t>Göleti</a:t>
            </a:r>
            <a:endParaRPr lang="tr-TR" sz="2400" b="1" dirty="0">
              <a:solidFill>
                <a:srgbClr val="C00000"/>
              </a:solidFill>
            </a:endParaRPr>
          </a:p>
          <a:p>
            <a:pPr lvl="0" algn="ctr"/>
            <a:endParaRPr lang="tr-TR" sz="2400" b="1" dirty="0">
              <a:solidFill>
                <a:srgbClr val="C00000"/>
              </a:solidFill>
            </a:endParaRP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16216" y="6309322"/>
            <a:ext cx="2133600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39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1" y="4437115"/>
          <a:ext cx="8568952" cy="1460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r>
                        <a:rPr lang="fi-FI" dirty="0" smtClean="0"/>
                        <a:t>Saray Ayvacik Göleti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Saray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2014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Devam Ediyor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3.493.373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pic>
        <p:nvPicPr>
          <p:cNvPr id="12" name="Resi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676" y="1754623"/>
            <a:ext cx="5272648" cy="227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58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DSİ 11. BÖLGE MÜDÜRLÜĞÜ</a:t>
            </a:r>
            <a:endParaRPr lang="en-US" sz="2000" b="1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-9856" y="112474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2400" b="1" dirty="0">
                <a:solidFill>
                  <a:srgbClr val="C00000"/>
                </a:solidFill>
              </a:rPr>
              <a:t>4- </a:t>
            </a:r>
            <a:r>
              <a:rPr lang="pl-PL" sz="2400" b="1" dirty="0">
                <a:solidFill>
                  <a:srgbClr val="C00000"/>
                </a:solidFill>
              </a:rPr>
              <a:t>Muratl</a:t>
            </a:r>
            <a:r>
              <a:rPr lang="tr-TR" sz="2400" b="1" dirty="0">
                <a:solidFill>
                  <a:srgbClr val="C00000"/>
                </a:solidFill>
              </a:rPr>
              <a:t>ı</a:t>
            </a:r>
            <a:r>
              <a:rPr lang="pl-PL" sz="2400" b="1" dirty="0">
                <a:solidFill>
                  <a:srgbClr val="C00000"/>
                </a:solidFill>
              </a:rPr>
              <a:t> Yukar</a:t>
            </a:r>
            <a:r>
              <a:rPr lang="tr-TR" sz="2400" b="1" dirty="0">
                <a:solidFill>
                  <a:srgbClr val="C00000"/>
                </a:solidFill>
              </a:rPr>
              <a:t>ı</a:t>
            </a:r>
            <a:r>
              <a:rPr lang="pl-PL" sz="2400" b="1" dirty="0">
                <a:solidFill>
                  <a:srgbClr val="C00000"/>
                </a:solidFill>
              </a:rPr>
              <a:t>s</a:t>
            </a:r>
            <a:r>
              <a:rPr lang="tr-TR" sz="2400" b="1" dirty="0">
                <a:solidFill>
                  <a:srgbClr val="C00000"/>
                </a:solidFill>
              </a:rPr>
              <a:t>ı</a:t>
            </a:r>
            <a:r>
              <a:rPr lang="pl-PL" sz="2400" b="1" dirty="0">
                <a:solidFill>
                  <a:srgbClr val="C00000"/>
                </a:solidFill>
              </a:rPr>
              <a:t>rt Köyü Arazilerinin Ana Dere Islah</a:t>
            </a:r>
            <a:r>
              <a:rPr lang="tr-TR" sz="2400" b="1" dirty="0">
                <a:solidFill>
                  <a:srgbClr val="C00000"/>
                </a:solidFill>
              </a:rPr>
              <a:t>ı</a:t>
            </a:r>
            <a:endParaRPr lang="pl-PL" sz="2400" b="1" dirty="0">
              <a:solidFill>
                <a:srgbClr val="C00000"/>
              </a:solidFill>
            </a:endParaRP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4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1" y="4437113"/>
          <a:ext cx="8568952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r>
                        <a:rPr lang="pl-PL" dirty="0" smtClean="0"/>
                        <a:t>Muratlı Yukarısırt Köyü Arazilerinin Ana Dere Islahı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Süleymanpaşa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2012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2013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1.231.431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551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DSİ 11. BÖLGE MÜDÜRLÜĞÜ</a:t>
            </a:r>
            <a:endParaRPr lang="en-US" sz="2000" b="1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-9856" y="112474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2400" b="1" dirty="0">
                <a:solidFill>
                  <a:srgbClr val="C00000"/>
                </a:solidFill>
              </a:rPr>
              <a:t>40- Merkez </a:t>
            </a:r>
            <a:r>
              <a:rPr lang="tr-TR" sz="2400" b="1" dirty="0" err="1">
                <a:solidFill>
                  <a:srgbClr val="C00000"/>
                </a:solidFill>
              </a:rPr>
              <a:t>Ferhadanlı</a:t>
            </a:r>
            <a:r>
              <a:rPr lang="tr-TR" sz="2400" b="1" dirty="0">
                <a:solidFill>
                  <a:srgbClr val="C00000"/>
                </a:solidFill>
              </a:rPr>
              <a:t> Barajı Sulaması</a:t>
            </a:r>
          </a:p>
          <a:p>
            <a:pPr lvl="0" algn="ctr"/>
            <a:endParaRPr lang="tr-TR" sz="2400" b="1" dirty="0">
              <a:solidFill>
                <a:srgbClr val="C00000"/>
              </a:solidFill>
            </a:endParaRP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16216" y="6309322"/>
            <a:ext cx="2133600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40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1" y="4437115"/>
          <a:ext cx="8568952" cy="1460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r>
                        <a:rPr lang="fi-FI" dirty="0" smtClean="0"/>
                        <a:t>Merkez Ferhadanlı Barajı Sulaması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Süleymanpaşa</a:t>
                      </a:r>
                      <a:endParaRPr lang="tr-TR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2015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Devam Ediyor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2.998.109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80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DSİ 11. BÖLGE MÜDÜRLÜĞÜ</a:t>
            </a:r>
            <a:endParaRPr lang="en-US" sz="2000" b="1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-9856" y="112474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2400" b="1" dirty="0">
                <a:solidFill>
                  <a:srgbClr val="C00000"/>
                </a:solidFill>
              </a:rPr>
              <a:t>41- Merkez Barbaros Beldesi Barbaros Deresi Islahı</a:t>
            </a:r>
          </a:p>
          <a:p>
            <a:pPr lvl="0" algn="ctr"/>
            <a:endParaRPr lang="tr-TR" sz="2400" b="1" dirty="0">
              <a:solidFill>
                <a:srgbClr val="C00000"/>
              </a:solidFill>
            </a:endParaRP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16216" y="6309322"/>
            <a:ext cx="2133600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41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1" y="4437115"/>
          <a:ext cx="8568952" cy="1460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r>
                        <a:rPr lang="fi-FI" dirty="0" smtClean="0"/>
                        <a:t>Merkez Barbaros Beldesi Barbaros Deresi Islahı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Süleymanpaşa</a:t>
                      </a:r>
                      <a:endParaRPr lang="tr-TR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2015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Devam Ediyor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985.255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961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DSİ 11. BÖLGE MÜDÜRLÜĞÜ</a:t>
            </a:r>
            <a:endParaRPr lang="en-US" sz="2000" b="1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-9856" y="112474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2400" b="1" dirty="0">
                <a:solidFill>
                  <a:srgbClr val="C00000"/>
                </a:solidFill>
              </a:rPr>
              <a:t>42- Merkez Barbaros Harami Dere Islahı</a:t>
            </a:r>
          </a:p>
          <a:p>
            <a:pPr lvl="0" algn="ctr"/>
            <a:endParaRPr lang="tr-TR" sz="2400" b="1" dirty="0">
              <a:solidFill>
                <a:srgbClr val="C00000"/>
              </a:solidFill>
            </a:endParaRP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16216" y="6309322"/>
            <a:ext cx="2133600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42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1" y="4437115"/>
          <a:ext cx="8568952" cy="1460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r>
                        <a:rPr lang="fi-FI" dirty="0" smtClean="0"/>
                        <a:t>Merkez Barbaros Harami Dere Islahı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Süleymanpaşa</a:t>
                      </a:r>
                      <a:endParaRPr lang="tr-TR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2015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Devam Ediyor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86.724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003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DSİ 11. BÖLGE MÜDÜRLÜĞÜ</a:t>
            </a:r>
            <a:endParaRPr lang="en-US" sz="2000" b="1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-9856" y="112474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2400" b="1" dirty="0">
                <a:solidFill>
                  <a:srgbClr val="C00000"/>
                </a:solidFill>
              </a:rPr>
              <a:t>43- Merkez </a:t>
            </a:r>
            <a:r>
              <a:rPr lang="tr-TR" sz="2400" b="1" dirty="0" err="1">
                <a:solidFill>
                  <a:srgbClr val="C00000"/>
                </a:solidFill>
              </a:rPr>
              <a:t>Kılavuzlu</a:t>
            </a:r>
            <a:r>
              <a:rPr lang="tr-TR" sz="2400" b="1" dirty="0">
                <a:solidFill>
                  <a:srgbClr val="C00000"/>
                </a:solidFill>
              </a:rPr>
              <a:t> Köyü Köy Deresi Islahı</a:t>
            </a:r>
          </a:p>
          <a:p>
            <a:pPr lvl="0" algn="ctr"/>
            <a:endParaRPr lang="tr-TR" sz="2400" b="1" dirty="0">
              <a:solidFill>
                <a:srgbClr val="C00000"/>
              </a:solidFill>
            </a:endParaRP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16216" y="6309322"/>
            <a:ext cx="2133600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43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1" y="4437115"/>
          <a:ext cx="8568952" cy="1460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r>
                        <a:rPr lang="fi-FI" dirty="0" smtClean="0"/>
                        <a:t>Merkez Kılavuzlu Köyü Köy Deresi Islahı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Süleymanpaşa</a:t>
                      </a:r>
                      <a:endParaRPr lang="tr-TR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2015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Devam Ediyor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776.205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105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DSİ 11. BÖLGE MÜDÜRLÜĞÜ</a:t>
            </a:r>
            <a:endParaRPr lang="en-US" sz="2000" b="1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-9856" y="112474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2400" b="1" dirty="0">
                <a:solidFill>
                  <a:srgbClr val="C00000"/>
                </a:solidFill>
              </a:rPr>
              <a:t>44- Çorlu İğneler Köyü Kör Dere Islahı (Çorlu </a:t>
            </a:r>
            <a:r>
              <a:rPr lang="tr-TR" sz="2400" b="1" dirty="0" err="1">
                <a:solidFill>
                  <a:srgbClr val="C00000"/>
                </a:solidFill>
              </a:rPr>
              <a:t>Misinli</a:t>
            </a:r>
            <a:r>
              <a:rPr lang="tr-TR" sz="2400" b="1" dirty="0">
                <a:solidFill>
                  <a:srgbClr val="C00000"/>
                </a:solidFill>
              </a:rPr>
              <a:t> Mahallesi </a:t>
            </a:r>
            <a:r>
              <a:rPr lang="tr-TR" sz="2400" b="1" dirty="0" err="1">
                <a:solidFill>
                  <a:srgbClr val="C00000"/>
                </a:solidFill>
              </a:rPr>
              <a:t>Kurudere</a:t>
            </a:r>
            <a:r>
              <a:rPr lang="tr-TR" sz="2400" b="1" dirty="0">
                <a:solidFill>
                  <a:srgbClr val="C00000"/>
                </a:solidFill>
              </a:rPr>
              <a:t>)</a:t>
            </a:r>
          </a:p>
          <a:p>
            <a:pPr lvl="0" algn="ctr"/>
            <a:endParaRPr lang="tr-TR" sz="2400" b="1" dirty="0">
              <a:solidFill>
                <a:srgbClr val="C00000"/>
              </a:solidFill>
            </a:endParaRP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16216" y="6309322"/>
            <a:ext cx="2133600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44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1" y="4437113"/>
          <a:ext cx="8568952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r>
                        <a:rPr lang="fi-FI" dirty="0" smtClean="0"/>
                        <a:t>Çorlu İğneler Köyü Kör Dere Islahı (Çorlu Misinli Mahallesi Kurudere)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Çorlu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2015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Devam Ediyor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2.492.809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724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DSİ 11. BÖLGE MÜDÜRLÜĞÜ</a:t>
            </a:r>
            <a:endParaRPr lang="en-US" sz="2000" b="1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-9856" y="112474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2400" b="1" dirty="0">
                <a:solidFill>
                  <a:srgbClr val="C00000"/>
                </a:solidFill>
              </a:rPr>
              <a:t>45- </a:t>
            </a:r>
            <a:r>
              <a:rPr lang="it-IT" sz="2400" b="1" dirty="0">
                <a:solidFill>
                  <a:srgbClr val="C00000"/>
                </a:solidFill>
              </a:rPr>
              <a:t>Malkara Çavuşköy Koca Dere Islah</a:t>
            </a:r>
            <a:r>
              <a:rPr lang="tr-TR" sz="2400" b="1" dirty="0">
                <a:solidFill>
                  <a:srgbClr val="C00000"/>
                </a:solidFill>
              </a:rPr>
              <a:t>ı</a:t>
            </a:r>
            <a:endParaRPr lang="it-IT" sz="2400" b="1" dirty="0">
              <a:solidFill>
                <a:srgbClr val="C00000"/>
              </a:solidFill>
            </a:endParaRPr>
          </a:p>
          <a:p>
            <a:pPr lvl="0" algn="ctr"/>
            <a:endParaRPr lang="tr-TR" sz="2400" b="1" dirty="0">
              <a:solidFill>
                <a:srgbClr val="C00000"/>
              </a:solidFill>
            </a:endParaRP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16216" y="6309322"/>
            <a:ext cx="2133600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45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1" y="4437115"/>
          <a:ext cx="8568952" cy="1460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r>
                        <a:rPr lang="it-IT" dirty="0" smtClean="0"/>
                        <a:t>Malkara Çavuşköy Koca Dere Islah</a:t>
                      </a:r>
                      <a:r>
                        <a:rPr lang="tr-TR" dirty="0" smtClean="0"/>
                        <a:t>ı</a:t>
                      </a:r>
                      <a:endParaRPr lang="it-IT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Malkara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2015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Devam Ediyor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664.602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pic>
        <p:nvPicPr>
          <p:cNvPr id="12" name="Resi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2" y="1777207"/>
            <a:ext cx="4861715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53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DSİ 11. BÖLGE MÜDÜRLÜĞÜ</a:t>
            </a:r>
            <a:endParaRPr lang="en-US" sz="2000" b="1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-9856" y="112474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2400" b="1" dirty="0">
                <a:solidFill>
                  <a:srgbClr val="C00000"/>
                </a:solidFill>
              </a:rPr>
              <a:t>46- </a:t>
            </a:r>
            <a:r>
              <a:rPr lang="it-IT" sz="2400" b="1" dirty="0">
                <a:solidFill>
                  <a:srgbClr val="C00000"/>
                </a:solidFill>
              </a:rPr>
              <a:t>Malkara Hac</a:t>
            </a:r>
            <a:r>
              <a:rPr lang="tr-TR" sz="2400" b="1" dirty="0">
                <a:solidFill>
                  <a:srgbClr val="C00000"/>
                </a:solidFill>
              </a:rPr>
              <a:t>ı</a:t>
            </a:r>
            <a:r>
              <a:rPr lang="it-IT" sz="2400" b="1" dirty="0">
                <a:solidFill>
                  <a:srgbClr val="C00000"/>
                </a:solidFill>
              </a:rPr>
              <a:t>sungur Köyünün Köy Deresi Islah</a:t>
            </a:r>
            <a:r>
              <a:rPr lang="tr-TR" sz="2400" b="1" dirty="0">
                <a:solidFill>
                  <a:srgbClr val="C00000"/>
                </a:solidFill>
              </a:rPr>
              <a:t>ı</a:t>
            </a:r>
            <a:endParaRPr lang="it-IT" sz="2400" b="1" dirty="0">
              <a:solidFill>
                <a:srgbClr val="C00000"/>
              </a:solidFill>
            </a:endParaRPr>
          </a:p>
          <a:p>
            <a:pPr lvl="0" algn="ctr"/>
            <a:endParaRPr lang="tr-TR" sz="2400" b="1" dirty="0">
              <a:solidFill>
                <a:srgbClr val="C00000"/>
              </a:solidFill>
            </a:endParaRP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16216" y="6309322"/>
            <a:ext cx="2133600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46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1" y="4437115"/>
          <a:ext cx="8568952" cy="1460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r>
                        <a:rPr lang="it-IT" dirty="0" smtClean="0"/>
                        <a:t>Malkara Hac</a:t>
                      </a:r>
                      <a:r>
                        <a:rPr lang="tr-TR" dirty="0" smtClean="0"/>
                        <a:t>ı</a:t>
                      </a:r>
                      <a:r>
                        <a:rPr lang="it-IT" dirty="0" smtClean="0"/>
                        <a:t>sungur Köyünün Köy Deresi Islah</a:t>
                      </a:r>
                      <a:r>
                        <a:rPr lang="tr-TR" dirty="0" smtClean="0"/>
                        <a:t>ı</a:t>
                      </a:r>
                      <a:endParaRPr lang="it-IT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Malkara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2015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Devam Ediyor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1.315.982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947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DSİ 11. BÖLGE MÜDÜRLÜĞÜ</a:t>
            </a:r>
            <a:endParaRPr lang="en-US" sz="2000" b="1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-9856" y="112474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2400" b="1" dirty="0">
                <a:solidFill>
                  <a:srgbClr val="C00000"/>
                </a:solidFill>
              </a:rPr>
              <a:t>47- </a:t>
            </a:r>
            <a:r>
              <a:rPr lang="it-IT" sz="2400" b="1" dirty="0">
                <a:solidFill>
                  <a:srgbClr val="C00000"/>
                </a:solidFill>
              </a:rPr>
              <a:t>Saray Küçükyoncal</a:t>
            </a:r>
            <a:r>
              <a:rPr lang="tr-TR" sz="2400" b="1" dirty="0">
                <a:solidFill>
                  <a:srgbClr val="C00000"/>
                </a:solidFill>
              </a:rPr>
              <a:t>ı</a:t>
            </a:r>
            <a:r>
              <a:rPr lang="it-IT" sz="2400" b="1" dirty="0">
                <a:solidFill>
                  <a:srgbClr val="C00000"/>
                </a:solidFill>
              </a:rPr>
              <a:t> Köyünün Kokmuş, Koçça, Keçik</a:t>
            </a:r>
            <a:r>
              <a:rPr lang="tr-TR" sz="2400" b="1" dirty="0">
                <a:solidFill>
                  <a:srgbClr val="C00000"/>
                </a:solidFill>
              </a:rPr>
              <a:t>ı</a:t>
            </a:r>
            <a:r>
              <a:rPr lang="it-IT" sz="2400" b="1" dirty="0">
                <a:solidFill>
                  <a:srgbClr val="C00000"/>
                </a:solidFill>
              </a:rPr>
              <a:t>şla Dereleri Islah</a:t>
            </a:r>
            <a:r>
              <a:rPr lang="tr-TR" sz="2400" b="1" dirty="0">
                <a:solidFill>
                  <a:srgbClr val="C00000"/>
                </a:solidFill>
              </a:rPr>
              <a:t>ı</a:t>
            </a:r>
            <a:endParaRPr lang="it-IT" sz="2400" b="1" dirty="0">
              <a:solidFill>
                <a:srgbClr val="C00000"/>
              </a:solidFill>
            </a:endParaRPr>
          </a:p>
          <a:p>
            <a:pPr lvl="0" algn="ctr"/>
            <a:endParaRPr lang="tr-TR" sz="2400" b="1" dirty="0">
              <a:solidFill>
                <a:srgbClr val="C00000"/>
              </a:solidFill>
            </a:endParaRP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16216" y="6309322"/>
            <a:ext cx="2133600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47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1" y="4437113"/>
          <a:ext cx="8568952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r>
                        <a:rPr lang="it-IT" dirty="0" smtClean="0"/>
                        <a:t>Saray Küçükyoncalı Köyünün Kokmuş, Koçça, Keçikışla Dereleri Islahı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Saray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2015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Devam Ediyor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4.101.313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472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DSİ 11. BÖLGE MÜDÜRLÜĞÜ</a:t>
            </a:r>
            <a:endParaRPr lang="en-US" sz="2000" b="1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-9856" y="112474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2400" b="1" dirty="0">
                <a:solidFill>
                  <a:srgbClr val="C00000"/>
                </a:solidFill>
              </a:rPr>
              <a:t>48- </a:t>
            </a:r>
            <a:r>
              <a:rPr lang="it-IT" sz="2400" b="1" dirty="0">
                <a:solidFill>
                  <a:srgbClr val="C00000"/>
                </a:solidFill>
              </a:rPr>
              <a:t>Saray Yuval</a:t>
            </a:r>
            <a:r>
              <a:rPr lang="tr-TR" sz="2400" b="1" dirty="0">
                <a:solidFill>
                  <a:srgbClr val="C00000"/>
                </a:solidFill>
              </a:rPr>
              <a:t>ı</a:t>
            </a:r>
            <a:r>
              <a:rPr lang="it-IT" sz="2400" b="1" dirty="0">
                <a:solidFill>
                  <a:srgbClr val="C00000"/>
                </a:solidFill>
              </a:rPr>
              <a:t> Köyü Künt Dere Islah</a:t>
            </a:r>
            <a:r>
              <a:rPr lang="tr-TR" sz="2400" b="1" dirty="0">
                <a:solidFill>
                  <a:srgbClr val="C00000"/>
                </a:solidFill>
              </a:rPr>
              <a:t>ı</a:t>
            </a:r>
            <a:endParaRPr lang="it-IT" sz="2400" b="1" dirty="0">
              <a:solidFill>
                <a:srgbClr val="C00000"/>
              </a:solidFill>
            </a:endParaRPr>
          </a:p>
          <a:p>
            <a:pPr lvl="0" algn="ctr"/>
            <a:endParaRPr lang="tr-TR" sz="2400" b="1" dirty="0">
              <a:solidFill>
                <a:srgbClr val="C00000"/>
              </a:solidFill>
            </a:endParaRP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16216" y="6309322"/>
            <a:ext cx="2133600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48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1" y="4437115"/>
          <a:ext cx="8568952" cy="1460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r>
                        <a:rPr lang="it-IT" dirty="0" smtClean="0"/>
                        <a:t>Saray Yuvalı Köyü Künt Dere Islahı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Saray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2015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Devam Ediyor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2.416.648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pic>
        <p:nvPicPr>
          <p:cNvPr id="12" name="Resi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105" y="1618489"/>
            <a:ext cx="5169784" cy="240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04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DSİ 11. BÖLGE MÜDÜRLÜĞÜ</a:t>
            </a:r>
            <a:endParaRPr lang="en-US" sz="2000" b="1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-9856" y="112474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2400" b="1" dirty="0">
                <a:solidFill>
                  <a:srgbClr val="C00000"/>
                </a:solidFill>
              </a:rPr>
              <a:t>49- </a:t>
            </a:r>
            <a:r>
              <a:rPr lang="it-IT" sz="2400" b="1" dirty="0">
                <a:solidFill>
                  <a:srgbClr val="C00000"/>
                </a:solidFill>
              </a:rPr>
              <a:t>Saray Çukuryurt Köyü Köy Deresi Islah</a:t>
            </a:r>
            <a:r>
              <a:rPr lang="tr-TR" sz="2400" b="1" dirty="0">
                <a:solidFill>
                  <a:srgbClr val="C00000"/>
                </a:solidFill>
              </a:rPr>
              <a:t>ı</a:t>
            </a:r>
            <a:endParaRPr lang="it-IT" sz="2400" b="1" dirty="0">
              <a:solidFill>
                <a:srgbClr val="C00000"/>
              </a:solidFill>
            </a:endParaRPr>
          </a:p>
          <a:p>
            <a:pPr lvl="0" algn="ctr"/>
            <a:endParaRPr lang="tr-TR" sz="2400" b="1" dirty="0">
              <a:solidFill>
                <a:srgbClr val="C00000"/>
              </a:solidFill>
            </a:endParaRP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16216" y="6309322"/>
            <a:ext cx="2133600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49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1" y="4437115"/>
          <a:ext cx="8568952" cy="1460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r>
                        <a:rPr lang="it-IT" dirty="0" smtClean="0"/>
                        <a:t>Saray Çukuryurt Köyü Köy Deresi Islahı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Saray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2015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Devam Ediyor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2.567.284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pic>
        <p:nvPicPr>
          <p:cNvPr id="12" name="Resi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464" y="1916834"/>
            <a:ext cx="5147360" cy="206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87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DSİ 11. BÖLGE MÜDÜRLÜĞÜ</a:t>
            </a:r>
            <a:endParaRPr lang="en-US" sz="2000" b="1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-9856" y="112474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2400" b="1" dirty="0">
                <a:solidFill>
                  <a:srgbClr val="C00000"/>
                </a:solidFill>
              </a:rPr>
              <a:t>5- </a:t>
            </a:r>
            <a:r>
              <a:rPr lang="pl-PL" sz="2400" b="1" dirty="0">
                <a:solidFill>
                  <a:srgbClr val="C00000"/>
                </a:solidFill>
              </a:rPr>
              <a:t>Saray Bahçeköy Yerleşim Alan</a:t>
            </a:r>
            <a:r>
              <a:rPr lang="tr-TR" sz="2400" b="1" dirty="0">
                <a:solidFill>
                  <a:srgbClr val="C00000"/>
                </a:solidFill>
              </a:rPr>
              <a:t>ı</a:t>
            </a:r>
            <a:r>
              <a:rPr lang="pl-PL" sz="2400" b="1" dirty="0">
                <a:solidFill>
                  <a:srgbClr val="C00000"/>
                </a:solidFill>
              </a:rPr>
              <a:t>n</a:t>
            </a:r>
            <a:r>
              <a:rPr lang="tr-TR" sz="2400" b="1" dirty="0">
                <a:solidFill>
                  <a:srgbClr val="C00000"/>
                </a:solidFill>
              </a:rPr>
              <a:t>ı</a:t>
            </a:r>
            <a:r>
              <a:rPr lang="pl-PL" sz="2400" b="1" dirty="0">
                <a:solidFill>
                  <a:srgbClr val="C00000"/>
                </a:solidFill>
              </a:rPr>
              <a:t>n Bahçedere Ve Kulubetarla Dereleri Islah</a:t>
            </a:r>
            <a:r>
              <a:rPr lang="tr-TR" sz="2400" b="1" dirty="0">
                <a:solidFill>
                  <a:srgbClr val="C00000"/>
                </a:solidFill>
              </a:rPr>
              <a:t>ı</a:t>
            </a:r>
            <a:endParaRPr lang="pl-PL" sz="2400" b="1" dirty="0">
              <a:solidFill>
                <a:srgbClr val="C00000"/>
              </a:solidFill>
            </a:endParaRP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5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1" y="4437113"/>
          <a:ext cx="8568952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r>
                        <a:rPr lang="pl-PL" dirty="0" smtClean="0"/>
                        <a:t>Saray Bahçeköy Yerleşim Alanının Bahçedere Ve Kulubetarla Dereleri Islahı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Saray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2012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2013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3.143.750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287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DSİ 11. BÖLGE MÜDÜRLÜĞÜ</a:t>
            </a:r>
            <a:endParaRPr lang="en-US" sz="2000" b="1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-9856" y="112474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2400" b="1" dirty="0">
                <a:solidFill>
                  <a:srgbClr val="C00000"/>
                </a:solidFill>
              </a:rPr>
              <a:t>50- </a:t>
            </a:r>
            <a:r>
              <a:rPr lang="it-IT" sz="2400" b="1" dirty="0">
                <a:solidFill>
                  <a:srgbClr val="C00000"/>
                </a:solidFill>
              </a:rPr>
              <a:t>Saray İlçe Merkezi Galata Deresi Islah</a:t>
            </a:r>
            <a:r>
              <a:rPr lang="tr-TR" sz="2400" b="1" dirty="0">
                <a:solidFill>
                  <a:srgbClr val="C00000"/>
                </a:solidFill>
              </a:rPr>
              <a:t>ı</a:t>
            </a:r>
            <a:r>
              <a:rPr lang="it-IT" sz="2400" b="1" dirty="0">
                <a:solidFill>
                  <a:srgbClr val="C00000"/>
                </a:solidFill>
              </a:rPr>
              <a:t> (12 km)</a:t>
            </a:r>
          </a:p>
          <a:p>
            <a:pPr lvl="0" algn="ctr"/>
            <a:endParaRPr lang="tr-TR" sz="2400" b="1" dirty="0">
              <a:solidFill>
                <a:srgbClr val="C00000"/>
              </a:solidFill>
            </a:endParaRP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16216" y="6309322"/>
            <a:ext cx="2133600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50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1" y="4437115"/>
          <a:ext cx="8568952" cy="1460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r>
                        <a:rPr lang="it-IT" dirty="0" smtClean="0"/>
                        <a:t>Saray İlçe Merkezi Galata Deresi Islahı (12 km)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Saray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2015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Devam Ediyor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8.090.015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pic>
        <p:nvPicPr>
          <p:cNvPr id="12" name="Resi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8" y="1804820"/>
            <a:ext cx="5393537" cy="221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51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DSİ 11. BÖLGE MÜDÜRLÜĞÜ</a:t>
            </a:r>
            <a:endParaRPr lang="en-US" sz="2000" b="1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-9856" y="112474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2400" b="1" dirty="0">
                <a:solidFill>
                  <a:srgbClr val="C00000"/>
                </a:solidFill>
              </a:rPr>
              <a:t>51- </a:t>
            </a:r>
            <a:r>
              <a:rPr lang="it-IT" sz="2400" b="1" dirty="0">
                <a:solidFill>
                  <a:srgbClr val="C00000"/>
                </a:solidFill>
              </a:rPr>
              <a:t>Malkara Karacahalil Göleti (Revize) İlave Sulamas</a:t>
            </a:r>
            <a:r>
              <a:rPr lang="tr-TR" sz="2400" b="1" dirty="0">
                <a:solidFill>
                  <a:srgbClr val="C00000"/>
                </a:solidFill>
              </a:rPr>
              <a:t>ı</a:t>
            </a:r>
            <a:endParaRPr lang="it-IT" sz="2400" b="1" dirty="0">
              <a:solidFill>
                <a:srgbClr val="C00000"/>
              </a:solidFill>
            </a:endParaRPr>
          </a:p>
          <a:p>
            <a:pPr lvl="0" algn="ctr"/>
            <a:endParaRPr lang="tr-TR" sz="2400" b="1" dirty="0">
              <a:solidFill>
                <a:srgbClr val="C00000"/>
              </a:solidFill>
            </a:endParaRP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16216" y="6309322"/>
            <a:ext cx="2133600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51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1" y="4437113"/>
          <a:ext cx="8568952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r>
                        <a:rPr lang="it-IT" dirty="0" smtClean="0"/>
                        <a:t>Malkara Karacahalil Göleti (Revize) İlave Sulaması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Malkara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2015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Devam Ediyor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903.045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813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DSİ 11. BÖLGE MÜDÜRLÜĞÜ</a:t>
            </a:r>
            <a:endParaRPr lang="en-US" sz="2000" b="1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-9856" y="112474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2400" b="1" dirty="0">
                <a:solidFill>
                  <a:srgbClr val="C00000"/>
                </a:solidFill>
              </a:rPr>
              <a:t>6- </a:t>
            </a:r>
            <a:r>
              <a:rPr lang="pl-PL" sz="2400" b="1" dirty="0">
                <a:solidFill>
                  <a:srgbClr val="C00000"/>
                </a:solidFill>
              </a:rPr>
              <a:t>Hayrabolu At</a:t>
            </a:r>
            <a:r>
              <a:rPr lang="tr-TR" sz="2400" b="1" dirty="0">
                <a:solidFill>
                  <a:srgbClr val="C00000"/>
                </a:solidFill>
              </a:rPr>
              <a:t>ı</a:t>
            </a:r>
            <a:r>
              <a:rPr lang="pl-PL" sz="2400" b="1" dirty="0">
                <a:solidFill>
                  <a:srgbClr val="C00000"/>
                </a:solidFill>
              </a:rPr>
              <a:t>ksu Ar</a:t>
            </a:r>
            <a:r>
              <a:rPr lang="tr-TR" sz="2400" b="1" dirty="0">
                <a:solidFill>
                  <a:srgbClr val="C00000"/>
                </a:solidFill>
              </a:rPr>
              <a:t>ı</a:t>
            </a:r>
            <a:r>
              <a:rPr lang="pl-PL" sz="2400" b="1" dirty="0">
                <a:solidFill>
                  <a:srgbClr val="C00000"/>
                </a:solidFill>
              </a:rPr>
              <a:t>tma Tesisi</a:t>
            </a: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6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1" y="4437115"/>
          <a:ext cx="8568952" cy="1460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r>
                        <a:rPr lang="pl-PL" dirty="0" smtClean="0"/>
                        <a:t>Hayrabolu Atıksu Arıtma Tesisi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Hayrabolu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2013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2014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8.151.702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pic>
        <p:nvPicPr>
          <p:cNvPr id="12" name="Resi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700808"/>
            <a:ext cx="5040560" cy="2369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49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DSİ 11. BÖLGE MÜDÜRLÜĞÜ</a:t>
            </a:r>
            <a:endParaRPr lang="en-US" sz="2000" b="1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-9856" y="112474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2400" b="1" dirty="0">
                <a:solidFill>
                  <a:srgbClr val="C00000"/>
                </a:solidFill>
              </a:rPr>
              <a:t>7- Malkara</a:t>
            </a:r>
            <a:r>
              <a:rPr lang="pl-PL" sz="2400" b="1" dirty="0">
                <a:solidFill>
                  <a:srgbClr val="C00000"/>
                </a:solidFill>
              </a:rPr>
              <a:t> At</a:t>
            </a:r>
            <a:r>
              <a:rPr lang="tr-TR" sz="2400" b="1" dirty="0">
                <a:solidFill>
                  <a:srgbClr val="C00000"/>
                </a:solidFill>
              </a:rPr>
              <a:t>ı</a:t>
            </a:r>
            <a:r>
              <a:rPr lang="pl-PL" sz="2400" b="1" dirty="0">
                <a:solidFill>
                  <a:srgbClr val="C00000"/>
                </a:solidFill>
              </a:rPr>
              <a:t>ksu Ar</a:t>
            </a:r>
            <a:r>
              <a:rPr lang="tr-TR" sz="2400" b="1" dirty="0">
                <a:solidFill>
                  <a:srgbClr val="C00000"/>
                </a:solidFill>
              </a:rPr>
              <a:t>ı</a:t>
            </a:r>
            <a:r>
              <a:rPr lang="pl-PL" sz="2400" b="1" dirty="0">
                <a:solidFill>
                  <a:srgbClr val="C00000"/>
                </a:solidFill>
              </a:rPr>
              <a:t>tma Tesisi</a:t>
            </a: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7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1" y="4437115"/>
          <a:ext cx="8568952" cy="1460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r>
                        <a:rPr lang="pl-PL" dirty="0" smtClean="0"/>
                        <a:t>Malkara Atıksu Arıtma Tesisi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Malkara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2013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2016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9.456.233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pic>
        <p:nvPicPr>
          <p:cNvPr id="4" name="Resi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245" y="1796611"/>
            <a:ext cx="4717504" cy="236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64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DSİ 11. BÖLGE MÜDÜRLÜĞÜ</a:t>
            </a:r>
            <a:endParaRPr lang="en-US" sz="2000" b="1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-9856" y="112474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2400" b="1" dirty="0">
                <a:solidFill>
                  <a:srgbClr val="C00000"/>
                </a:solidFill>
              </a:rPr>
              <a:t>8- Saray</a:t>
            </a:r>
            <a:r>
              <a:rPr lang="pl-PL" sz="2400" b="1" dirty="0">
                <a:solidFill>
                  <a:srgbClr val="C00000"/>
                </a:solidFill>
              </a:rPr>
              <a:t> At</a:t>
            </a:r>
            <a:r>
              <a:rPr lang="tr-TR" sz="2400" b="1" dirty="0">
                <a:solidFill>
                  <a:srgbClr val="C00000"/>
                </a:solidFill>
              </a:rPr>
              <a:t>ı</a:t>
            </a:r>
            <a:r>
              <a:rPr lang="pl-PL" sz="2400" b="1" dirty="0">
                <a:solidFill>
                  <a:srgbClr val="C00000"/>
                </a:solidFill>
              </a:rPr>
              <a:t>ksu Ar</a:t>
            </a:r>
            <a:r>
              <a:rPr lang="tr-TR" sz="2400" b="1" dirty="0">
                <a:solidFill>
                  <a:srgbClr val="C00000"/>
                </a:solidFill>
              </a:rPr>
              <a:t>ı</a:t>
            </a:r>
            <a:r>
              <a:rPr lang="pl-PL" sz="2400" b="1" dirty="0">
                <a:solidFill>
                  <a:srgbClr val="C00000"/>
                </a:solidFill>
              </a:rPr>
              <a:t>tma Tesisi</a:t>
            </a: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8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1" y="4437115"/>
          <a:ext cx="8568952" cy="1460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r>
                        <a:rPr lang="tr-TR" dirty="0" smtClean="0"/>
                        <a:t>Saray</a:t>
                      </a:r>
                      <a:r>
                        <a:rPr lang="pl-PL" dirty="0" smtClean="0"/>
                        <a:t> Atıksu Arıtma Tesisi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Saray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2013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2014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8.364.559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pic>
        <p:nvPicPr>
          <p:cNvPr id="5" name="Resi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5696" y="1802433"/>
            <a:ext cx="5040560" cy="246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91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DSİ 11. BÖLGE MÜDÜRLÜĞÜ</a:t>
            </a:r>
            <a:endParaRPr lang="en-US" sz="2000" b="1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-9856" y="112474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2400" b="1" dirty="0">
                <a:solidFill>
                  <a:srgbClr val="C00000"/>
                </a:solidFill>
              </a:rPr>
              <a:t>9- Muratlı</a:t>
            </a:r>
            <a:r>
              <a:rPr lang="pl-PL" sz="2400" b="1" dirty="0">
                <a:solidFill>
                  <a:srgbClr val="C00000"/>
                </a:solidFill>
              </a:rPr>
              <a:t> At</a:t>
            </a:r>
            <a:r>
              <a:rPr lang="tr-TR" sz="2400" b="1" dirty="0">
                <a:solidFill>
                  <a:srgbClr val="C00000"/>
                </a:solidFill>
              </a:rPr>
              <a:t>ı</a:t>
            </a:r>
            <a:r>
              <a:rPr lang="pl-PL" sz="2400" b="1" dirty="0">
                <a:solidFill>
                  <a:srgbClr val="C00000"/>
                </a:solidFill>
              </a:rPr>
              <a:t>ksu Ar</a:t>
            </a:r>
            <a:r>
              <a:rPr lang="tr-TR" sz="2400" b="1" dirty="0">
                <a:solidFill>
                  <a:srgbClr val="C00000"/>
                </a:solidFill>
              </a:rPr>
              <a:t>ı</a:t>
            </a:r>
            <a:r>
              <a:rPr lang="pl-PL" sz="2400" b="1" dirty="0">
                <a:solidFill>
                  <a:srgbClr val="C00000"/>
                </a:solidFill>
              </a:rPr>
              <a:t>tma Tesisi</a:t>
            </a: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9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1" y="4437115"/>
          <a:ext cx="8568952" cy="1460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r>
                        <a:rPr lang="tr-TR" dirty="0" smtClean="0"/>
                        <a:t>Muratlı</a:t>
                      </a:r>
                      <a:r>
                        <a:rPr lang="pl-PL" dirty="0" smtClean="0"/>
                        <a:t> Atıksu Arıtma Tesisi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Muratlı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2013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2016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8.796.946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pic>
        <p:nvPicPr>
          <p:cNvPr id="12" name="Picture 2" descr="C:\Users\semradorttepe\Desktop\DOSYALAR\MURATLI AA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639186"/>
            <a:ext cx="5112568" cy="256851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64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1771</Words>
  <Application>Microsoft Office PowerPoint</Application>
  <PresentationFormat>Ekran Gösterisi (4:3)</PresentationFormat>
  <Paragraphs>663</Paragraphs>
  <Slides>51</Slides>
  <Notes>51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51</vt:i4>
      </vt:variant>
    </vt:vector>
  </HeadingPairs>
  <TitlesOfParts>
    <vt:vector size="55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Sibel ERKEK</dc:creator>
  <cp:lastModifiedBy>Sibel ERKEK</cp:lastModifiedBy>
  <cp:revision>2</cp:revision>
  <dcterms:created xsi:type="dcterms:W3CDTF">2017-08-25T11:52:14Z</dcterms:created>
  <dcterms:modified xsi:type="dcterms:W3CDTF">2017-08-25T11:53:45Z</dcterms:modified>
</cp:coreProperties>
</file>