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9" d="100"/>
          <a:sy n="109" d="100"/>
        </p:scale>
        <p:origin x="16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7D1ECD-0FD3-4868-95A1-409E9BFBACC6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4" name="Slayt Görüntüsü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Alt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A57E8C-E855-46AE-A9EE-CB967FAA632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273846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129673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49331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73070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89276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1727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4143909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570409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24362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414030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39140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904012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167351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0236869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395619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876779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946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894374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2484067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58818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762222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603365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719762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702934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71394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758379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2449867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372415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0862686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8712396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tr-TR" dirty="0" smtClean="0"/>
              <a:t>Kont amiri</a:t>
            </a:r>
            <a:r>
              <a:rPr lang="tr-TR" baseline="0" dirty="0" smtClean="0"/>
              <a:t> </a:t>
            </a:r>
            <a:r>
              <a:rPr lang="tr-TR" baseline="0" dirty="0" err="1" smtClean="0"/>
              <a:t>yasin</a:t>
            </a:r>
            <a:r>
              <a:rPr lang="tr-TR" baseline="0" dirty="0" smtClean="0"/>
              <a:t> koçak tan fotoğraf beklenmektedir. ( şu an bak md de mühendis)</a:t>
            </a:r>
            <a:endParaRPr lang="tr-TR" dirty="0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6570834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061907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124302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79867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5751421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130303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624715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56180766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372809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1536331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039948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3664402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7643604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635089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6167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81968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449365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170075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96749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Veri Yer Tutucusu"/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002683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 smtClean="0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EF73B-6033-458C-B12B-AE6B1FDF1A94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E178-6ED8-4A94-8B9A-A93AB83538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50080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EF73B-6033-458C-B12B-AE6B1FDF1A94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E178-6ED8-4A94-8B9A-A93AB83538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92256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EF73B-6033-458C-B12B-AE6B1FDF1A94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E178-6ED8-4A94-8B9A-A93AB83538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97553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EF73B-6033-458C-B12B-AE6B1FDF1A94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E178-6ED8-4A94-8B9A-A93AB83538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67467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EF73B-6033-458C-B12B-AE6B1FDF1A94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E178-6ED8-4A94-8B9A-A93AB83538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444857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EF73B-6033-458C-B12B-AE6B1FDF1A94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E178-6ED8-4A94-8B9A-A93AB83538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05282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EF73B-6033-458C-B12B-AE6B1FDF1A94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E178-6ED8-4A94-8B9A-A93AB83538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58968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EF73B-6033-458C-B12B-AE6B1FDF1A94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E178-6ED8-4A94-8B9A-A93AB83538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73748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EF73B-6033-458C-B12B-AE6B1FDF1A94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E178-6ED8-4A94-8B9A-A93AB83538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09603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EF73B-6033-458C-B12B-AE6B1FDF1A94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E178-6ED8-4A94-8B9A-A93AB83538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417223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tr-TR" smtClean="0"/>
              <a:t>Resim eklemek için simgeyi tıklatın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 smtClean="0"/>
              <a:t>Asıl metin stillerini düzenle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BEF73B-6033-458C-B12B-AE6B1FDF1A94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C1E178-6ED8-4A94-8B9A-A93AB83538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71591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 smtClean="0"/>
              <a:t>Asıl başlık stili için tıklatın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BEF73B-6033-458C-B12B-AE6B1FDF1A94}" type="datetimeFigureOut">
              <a:rPr lang="tr-TR" smtClean="0"/>
              <a:t>25.08.2017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C1E178-6ED8-4A94-8B9A-A93AB835382E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864376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jpeg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jpeg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2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2.e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2.emf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png"/><Relationship Id="rId4" Type="http://schemas.openxmlformats.org/officeDocument/2006/relationships/image" Target="../media/image2.emf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2.em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.e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2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g"/><Relationship Id="rId4" Type="http://schemas.openxmlformats.org/officeDocument/2006/relationships/image" Target="../media/image2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.emf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.em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.emf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emf"/><Relationship Id="rId4" Type="http://schemas.openxmlformats.org/officeDocument/2006/relationships/image" Target="../media/image2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2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1- </a:t>
            </a:r>
            <a:r>
              <a:rPr lang="it-IT" sz="2400" b="1" dirty="0">
                <a:solidFill>
                  <a:srgbClr val="C00000"/>
                </a:solidFill>
              </a:rPr>
              <a:t>1.Bölge Müdürlüğü M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it-IT" sz="2400" b="1" dirty="0">
                <a:solidFill>
                  <a:srgbClr val="C00000"/>
                </a:solidFill>
              </a:rPr>
              <a:t>nt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it-IT" sz="2400" b="1" dirty="0">
                <a:solidFill>
                  <a:srgbClr val="C00000"/>
                </a:solidFill>
              </a:rPr>
              <a:t>kas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it-IT" sz="2400" b="1" dirty="0">
                <a:solidFill>
                  <a:srgbClr val="C00000"/>
                </a:solidFill>
              </a:rPr>
              <a:t>nda 37 Adet Hemzemin Geçitte Kaplama Yapilmasi</a:t>
            </a:r>
            <a:endParaRPr lang="tr-TR" sz="2400" b="1" dirty="0">
              <a:solidFill>
                <a:srgbClr val="C00000"/>
              </a:solidFill>
            </a:endParaRP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1</a:t>
            </a:fld>
            <a:endParaRPr lang="tr-TR" dirty="0"/>
          </a:p>
        </p:txBody>
      </p:sp>
      <p:pic>
        <p:nvPicPr>
          <p:cNvPr id="12" name="Picture 6" descr="141+837 ö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7255" y="2062444"/>
            <a:ext cx="4649493" cy="23267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77668" y="4495890"/>
          <a:ext cx="856895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1.Bölge Müdürlüğü Mıntıkasında 37 Adet Hemzemin Geçitte Kaplama Yapilmasi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2011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221.124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0682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10- </a:t>
            </a:r>
            <a:r>
              <a:rPr lang="nn-NO" sz="2400" b="1" dirty="0">
                <a:solidFill>
                  <a:srgbClr val="C00000"/>
                </a:solidFill>
              </a:rPr>
              <a:t>Çorlu-</a:t>
            </a:r>
            <a:r>
              <a:rPr lang="tr-TR" sz="2400" b="1" dirty="0">
                <a:solidFill>
                  <a:srgbClr val="C00000"/>
                </a:solidFill>
              </a:rPr>
              <a:t>M</a:t>
            </a:r>
            <a:r>
              <a:rPr lang="nn-NO" sz="2400" b="1" dirty="0">
                <a:solidFill>
                  <a:srgbClr val="C00000"/>
                </a:solidFill>
              </a:rPr>
              <a:t>artaş Liman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30 </a:t>
            </a:r>
            <a:r>
              <a:rPr lang="tr-TR" sz="2400" b="1" dirty="0">
                <a:solidFill>
                  <a:srgbClr val="C00000"/>
                </a:solidFill>
              </a:rPr>
              <a:t>k</a:t>
            </a:r>
            <a:r>
              <a:rPr lang="nn-NO" sz="2400" b="1" dirty="0">
                <a:solidFill>
                  <a:srgbClr val="C00000"/>
                </a:solidFill>
              </a:rPr>
              <a:t>m İltisak Hatti Bağlant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s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Etüd, Proje, Mühendislik </a:t>
            </a:r>
            <a:r>
              <a:rPr lang="tr-TR" sz="2400" b="1" dirty="0">
                <a:solidFill>
                  <a:srgbClr val="C00000"/>
                </a:solidFill>
              </a:rPr>
              <a:t>v</a:t>
            </a:r>
            <a:r>
              <a:rPr lang="nn-NO" sz="2400" b="1" dirty="0">
                <a:solidFill>
                  <a:srgbClr val="C00000"/>
                </a:solidFill>
              </a:rPr>
              <a:t>e Danişmanlik Hizmetleri</a:t>
            </a:r>
          </a:p>
          <a:p>
            <a:pPr lvl="0" algn="ctr"/>
            <a:endParaRPr lang="it-IT" sz="2400" b="1" dirty="0">
              <a:solidFill>
                <a:srgbClr val="C00000"/>
              </a:solidFill>
            </a:endParaRP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10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203199"/>
          <a:ext cx="8568952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Çorlu-Martaş Limanı 30 km İltisak Hatti Bağlantısı Etüd, Proje, Mühendislik ve Danişmanlik Hizmetleri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Çorlu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2012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1.296.818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294867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11- </a:t>
            </a:r>
            <a:r>
              <a:rPr lang="nn-NO" sz="2400" b="1" dirty="0">
                <a:solidFill>
                  <a:srgbClr val="C00000"/>
                </a:solidFill>
              </a:rPr>
              <a:t>Çerkezköy İstasyon Sahas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nda Bina Bak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m Onar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m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</a:t>
            </a:r>
            <a:r>
              <a:rPr lang="tr-TR" sz="2400" b="1" dirty="0">
                <a:solidFill>
                  <a:srgbClr val="C00000"/>
                </a:solidFill>
              </a:rPr>
              <a:t>v</a:t>
            </a:r>
            <a:r>
              <a:rPr lang="nn-NO" sz="2400" b="1" dirty="0">
                <a:solidFill>
                  <a:srgbClr val="C00000"/>
                </a:solidFill>
              </a:rPr>
              <a:t>e Çevre Düzenlemesi</a:t>
            </a:r>
          </a:p>
          <a:p>
            <a:pPr lvl="0" algn="ctr"/>
            <a:endParaRPr lang="it-IT" sz="2400" b="1" dirty="0">
              <a:solidFill>
                <a:srgbClr val="C00000"/>
              </a:solidFill>
            </a:endParaRP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11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51521" y="4437113"/>
          <a:ext cx="856895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Çerkezköy İstasyon Sahasında Bina Bakım Onarımı ve Çevre Düzenlemesi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Çerkezköy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2012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1.556.810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9691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12- </a:t>
            </a:r>
            <a:r>
              <a:rPr lang="nn-NO" sz="2400" b="1" dirty="0">
                <a:solidFill>
                  <a:srgbClr val="C00000"/>
                </a:solidFill>
              </a:rPr>
              <a:t>Çerkezköy, Çorlu, Muratl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, Tekirdağ Gar Ve İstasyonlar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n Peron Sahas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n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n Ledli Ayd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nlatma Yap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lmas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endParaRPr lang="nn-NO" sz="2400" b="1" dirty="0">
              <a:solidFill>
                <a:srgbClr val="C00000"/>
              </a:solidFill>
            </a:endParaRPr>
          </a:p>
          <a:p>
            <a:pPr lvl="0" algn="ctr"/>
            <a:endParaRPr lang="it-IT" sz="2400" b="1" dirty="0">
              <a:solidFill>
                <a:srgbClr val="C00000"/>
              </a:solidFill>
            </a:endParaRP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12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77668" y="4293096"/>
          <a:ext cx="8568952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Çerkezköy, Çorlu, Muratlı, Tekirdağ Gar Ve İstasyonların Peron Sahasının Ledli Aydınlatma Yapılması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2012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1.855.000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pic>
        <p:nvPicPr>
          <p:cNvPr id="12" name="Resim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99794" y="2060850"/>
            <a:ext cx="3744415" cy="2152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943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13- </a:t>
            </a:r>
            <a:r>
              <a:rPr lang="nn-NO" sz="2400" b="1" dirty="0">
                <a:solidFill>
                  <a:srgbClr val="C00000"/>
                </a:solidFill>
              </a:rPr>
              <a:t>Çerkezköy İstasyon Sahasinda Bina Bak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m Onar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m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</a:t>
            </a:r>
            <a:r>
              <a:rPr lang="tr-TR" sz="2400" b="1" dirty="0">
                <a:solidFill>
                  <a:srgbClr val="C00000"/>
                </a:solidFill>
              </a:rPr>
              <a:t>v</a:t>
            </a:r>
            <a:r>
              <a:rPr lang="nn-NO" sz="2400" b="1" dirty="0">
                <a:solidFill>
                  <a:srgbClr val="C00000"/>
                </a:solidFill>
              </a:rPr>
              <a:t>e Çevre Düzenlemesi İşi</a:t>
            </a:r>
          </a:p>
          <a:p>
            <a:pPr lvl="0" algn="ctr"/>
            <a:endParaRPr lang="it-IT" sz="2400" b="1" dirty="0">
              <a:solidFill>
                <a:srgbClr val="C00000"/>
              </a:solidFill>
            </a:endParaRP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13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51521" y="4437113"/>
          <a:ext cx="856895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Çerkezköy İstasyon Sahasinda Bina Bakım Onarımı ve Çevre Düzenlemesi İşi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Çerkezköy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2012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1.868.200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pic>
        <p:nvPicPr>
          <p:cNvPr id="12" name="9 Resim" descr="IMG_4350.JPG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668996" y="2132856"/>
            <a:ext cx="5806008" cy="20882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9915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14- </a:t>
            </a:r>
            <a:r>
              <a:rPr lang="nn-NO" sz="2400" b="1" dirty="0">
                <a:solidFill>
                  <a:srgbClr val="C00000"/>
                </a:solidFill>
              </a:rPr>
              <a:t>Çerkezköy Gar'a 3 Adet Hareketli Hortuvar Yap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lmas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endParaRPr lang="nn-NO" sz="2400" b="1" dirty="0">
              <a:solidFill>
                <a:srgbClr val="C00000"/>
              </a:solidFill>
            </a:endParaRPr>
          </a:p>
          <a:p>
            <a:pPr lvl="0" algn="ctr"/>
            <a:endParaRPr lang="it-IT" sz="2400" b="1" dirty="0">
              <a:solidFill>
                <a:srgbClr val="C00000"/>
              </a:solidFill>
            </a:endParaRP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14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51521" y="4437113"/>
          <a:ext cx="8568952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Çerkezköy Gar'a 3 Adet Hareketli Hortuvar Yapılması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Çerkezköy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38.717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054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4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15- </a:t>
            </a:r>
            <a:r>
              <a:rPr lang="nn-NO" sz="2400" b="1" dirty="0">
                <a:solidFill>
                  <a:srgbClr val="C00000"/>
                </a:solidFill>
              </a:rPr>
              <a:t>Bilecik,</a:t>
            </a:r>
            <a:r>
              <a:rPr lang="tr-TR" sz="2400" b="1" dirty="0">
                <a:solidFill>
                  <a:srgbClr val="C00000"/>
                </a:solidFill>
              </a:rPr>
              <a:t>A</a:t>
            </a:r>
            <a:r>
              <a:rPr lang="nn-NO" sz="2400" b="1" dirty="0">
                <a:solidFill>
                  <a:srgbClr val="C00000"/>
                </a:solidFill>
              </a:rPr>
              <a:t>rifiye,</a:t>
            </a:r>
            <a:r>
              <a:rPr lang="tr-TR" sz="2400" b="1" dirty="0">
                <a:solidFill>
                  <a:srgbClr val="C00000"/>
                </a:solidFill>
              </a:rPr>
              <a:t>D</a:t>
            </a:r>
            <a:r>
              <a:rPr lang="nn-NO" sz="2400" b="1" dirty="0">
                <a:solidFill>
                  <a:srgbClr val="C00000"/>
                </a:solidFill>
              </a:rPr>
              <a:t>erince,</a:t>
            </a:r>
            <a:r>
              <a:rPr lang="tr-TR" sz="2400" b="1" dirty="0">
                <a:solidFill>
                  <a:srgbClr val="C00000"/>
                </a:solidFill>
              </a:rPr>
              <a:t>P</a:t>
            </a:r>
            <a:r>
              <a:rPr lang="nn-NO" sz="2400" b="1" dirty="0">
                <a:solidFill>
                  <a:srgbClr val="C00000"/>
                </a:solidFill>
              </a:rPr>
              <a:t>endik, Halkali </a:t>
            </a:r>
            <a:r>
              <a:rPr lang="tr-TR" sz="2400" b="1" dirty="0">
                <a:solidFill>
                  <a:srgbClr val="C00000"/>
                </a:solidFill>
              </a:rPr>
              <a:t>v</a:t>
            </a:r>
            <a:r>
              <a:rPr lang="nn-NO" sz="2400" b="1" dirty="0">
                <a:solidFill>
                  <a:srgbClr val="C00000"/>
                </a:solidFill>
              </a:rPr>
              <a:t>e Çerkezköy Katener Otolar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n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n İş Sağl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ğ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Ve Güvenliği Risk Analizi Raporuna Göre Bak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m Ve Revizyonu</a:t>
            </a:r>
          </a:p>
          <a:p>
            <a:pPr lvl="0" algn="ctr"/>
            <a:endParaRPr lang="it-IT" sz="2400" b="1" dirty="0">
              <a:solidFill>
                <a:srgbClr val="C00000"/>
              </a:solidFill>
            </a:endParaRP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15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51521" y="4437113"/>
          <a:ext cx="856895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Bilecik,Arifiye,Derince,Pendik, Halkali ve Çerkezköy Katener Otolarının Bakım Ve Revizyonu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42.500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pic>
        <p:nvPicPr>
          <p:cNvPr id="4" name="Resi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1680" y="2384423"/>
            <a:ext cx="5760640" cy="2009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458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16- </a:t>
            </a:r>
            <a:r>
              <a:rPr lang="nn-NO" sz="2400" b="1" dirty="0">
                <a:solidFill>
                  <a:srgbClr val="C00000"/>
                </a:solidFill>
              </a:rPr>
              <a:t>Çerkezköy Depolama Sahas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Zemin Üstü T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r Kantar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, Seyyar Sundurma </a:t>
            </a:r>
            <a:r>
              <a:rPr lang="tr-TR" sz="2400" b="1" dirty="0">
                <a:solidFill>
                  <a:srgbClr val="C00000"/>
                </a:solidFill>
              </a:rPr>
              <a:t>v</a:t>
            </a:r>
            <a:r>
              <a:rPr lang="nn-NO" sz="2400" b="1" dirty="0">
                <a:solidFill>
                  <a:srgbClr val="C00000"/>
                </a:solidFill>
              </a:rPr>
              <a:t>e 1 Adet 40'l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k </a:t>
            </a:r>
            <a:r>
              <a:rPr lang="tr-TR" sz="2400" b="1" dirty="0">
                <a:solidFill>
                  <a:srgbClr val="C00000"/>
                </a:solidFill>
              </a:rPr>
              <a:t>v</a:t>
            </a:r>
            <a:r>
              <a:rPr lang="nn-NO" sz="2400" b="1" dirty="0">
                <a:solidFill>
                  <a:srgbClr val="C00000"/>
                </a:solidFill>
              </a:rPr>
              <a:t>e 1 Adet 20'lik Konteyner Al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m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endParaRPr lang="nn-NO" sz="2400" b="1" dirty="0">
              <a:solidFill>
                <a:srgbClr val="C00000"/>
              </a:solidFill>
            </a:endParaRPr>
          </a:p>
          <a:p>
            <a:pPr lvl="0" algn="ctr"/>
            <a:endParaRPr lang="it-IT" sz="2400" b="1" dirty="0">
              <a:solidFill>
                <a:srgbClr val="C00000"/>
              </a:solidFill>
            </a:endParaRP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16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77668" y="4203199"/>
          <a:ext cx="8568952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Çerkezköy Depolama Sahası Zemin Üstü Tır Kantarı, Seyyar Sundurma ve 1 Adet 40'lık ve 1 Adet 20'lik Konteyner Alımı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Çerkezköy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60.000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11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17- </a:t>
            </a:r>
            <a:r>
              <a:rPr lang="nn-NO" sz="2400" b="1" dirty="0">
                <a:solidFill>
                  <a:srgbClr val="C00000"/>
                </a:solidFill>
              </a:rPr>
              <a:t>Tekirdağ-</a:t>
            </a:r>
            <a:r>
              <a:rPr lang="tr-TR" sz="2400" b="1" dirty="0">
                <a:solidFill>
                  <a:srgbClr val="C00000"/>
                </a:solidFill>
              </a:rPr>
              <a:t>M</a:t>
            </a:r>
            <a:r>
              <a:rPr lang="nn-NO" sz="2400" b="1" dirty="0">
                <a:solidFill>
                  <a:srgbClr val="C00000"/>
                </a:solidFill>
              </a:rPr>
              <a:t>uratl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-</a:t>
            </a:r>
            <a:r>
              <a:rPr lang="tr-TR" sz="2400" b="1" dirty="0">
                <a:solidFill>
                  <a:srgbClr val="C00000"/>
                </a:solidFill>
              </a:rPr>
              <a:t>Ç</a:t>
            </a:r>
            <a:r>
              <a:rPr lang="nn-NO" sz="2400" b="1" dirty="0">
                <a:solidFill>
                  <a:srgbClr val="C00000"/>
                </a:solidFill>
              </a:rPr>
              <a:t>erkezköy Telefon Santrallerine İlave Kart Al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m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endParaRPr lang="nn-NO" sz="2400" b="1" dirty="0">
              <a:solidFill>
                <a:srgbClr val="C00000"/>
              </a:solidFill>
            </a:endParaRPr>
          </a:p>
          <a:p>
            <a:pPr lvl="0" algn="ctr"/>
            <a:endParaRPr lang="it-IT" sz="2400" b="1" dirty="0">
              <a:solidFill>
                <a:srgbClr val="C00000"/>
              </a:solidFill>
            </a:endParaRP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17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51521" y="4437113"/>
          <a:ext cx="856895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Tekirdağ-Muratlı-Çerkezköy Telefon Santrallerine İlave Kart Alımı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60.000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35645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18- </a:t>
            </a:r>
            <a:r>
              <a:rPr lang="nn-NO" sz="2400" b="1" dirty="0">
                <a:solidFill>
                  <a:srgbClr val="C00000"/>
                </a:solidFill>
              </a:rPr>
              <a:t>Çerkezköy Konteyner Yükleme Boşaltma Sahas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Bozulan Alanlar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n Betonlanmas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endParaRPr lang="nn-NO" sz="2400" b="1" dirty="0">
              <a:solidFill>
                <a:srgbClr val="C00000"/>
              </a:solidFill>
            </a:endParaRPr>
          </a:p>
          <a:p>
            <a:pPr lvl="0" algn="ctr"/>
            <a:endParaRPr lang="it-IT" sz="2400" b="1" dirty="0">
              <a:solidFill>
                <a:srgbClr val="C00000"/>
              </a:solidFill>
            </a:endParaRP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18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51521" y="4437113"/>
          <a:ext cx="856895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Çerkezköy Konteyner Yükleme Boşaltma Sahası Bozulan Alanların Betonlanması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Çerkezköy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74.000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848" y="2132858"/>
            <a:ext cx="5328592" cy="2026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8135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19- </a:t>
            </a:r>
            <a:r>
              <a:rPr lang="nn-NO" sz="2400" b="1" dirty="0">
                <a:solidFill>
                  <a:srgbClr val="C00000"/>
                </a:solidFill>
              </a:rPr>
              <a:t>Çerkezköy Sinyalizasyon </a:t>
            </a:r>
            <a:r>
              <a:rPr lang="tr-TR" sz="2400" b="1" dirty="0">
                <a:solidFill>
                  <a:srgbClr val="C00000"/>
                </a:solidFill>
              </a:rPr>
              <a:t>v</a:t>
            </a:r>
            <a:r>
              <a:rPr lang="nn-NO" sz="2400" b="1" dirty="0">
                <a:solidFill>
                  <a:srgbClr val="C00000"/>
                </a:solidFill>
              </a:rPr>
              <a:t>e Elektrifikasyon Malzemeleri İçin 500 </a:t>
            </a:r>
            <a:r>
              <a:rPr lang="tr-TR" sz="2400" b="1" dirty="0">
                <a:solidFill>
                  <a:srgbClr val="C00000"/>
                </a:solidFill>
              </a:rPr>
              <a:t>m</a:t>
            </a:r>
            <a:r>
              <a:rPr lang="nn-NO" sz="2400" b="1" dirty="0">
                <a:solidFill>
                  <a:srgbClr val="C00000"/>
                </a:solidFill>
              </a:rPr>
              <a:t>2 Kapal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Depo Yap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lmas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endParaRPr lang="nn-NO" sz="2400" b="1" dirty="0">
              <a:solidFill>
                <a:srgbClr val="C00000"/>
              </a:solidFill>
            </a:endParaRPr>
          </a:p>
          <a:p>
            <a:pPr lvl="0" algn="ctr"/>
            <a:endParaRPr lang="it-IT" sz="2400" b="1" dirty="0">
              <a:solidFill>
                <a:srgbClr val="C00000"/>
              </a:solidFill>
            </a:endParaRP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19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51521" y="4437113"/>
          <a:ext cx="856895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Çerkezköy Sinyalizasyon ve Elektrifikasyon Malzemeleri İçin 500 m2 Kapalı Depo Yapılması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Çerkezköy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150.000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94493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2- </a:t>
            </a:r>
            <a:r>
              <a:rPr lang="it-IT" sz="2400" b="1" dirty="0">
                <a:solidFill>
                  <a:srgbClr val="C00000"/>
                </a:solidFill>
              </a:rPr>
              <a:t>Sirkeci-</a:t>
            </a:r>
            <a:r>
              <a:rPr lang="tr-TR" sz="2400" b="1" dirty="0">
                <a:solidFill>
                  <a:srgbClr val="C00000"/>
                </a:solidFill>
              </a:rPr>
              <a:t>D</a:t>
            </a:r>
            <a:r>
              <a:rPr lang="it-IT" sz="2400" b="1" dirty="0">
                <a:solidFill>
                  <a:srgbClr val="C00000"/>
                </a:solidFill>
              </a:rPr>
              <a:t>emirköprü Hatti Halkali-</a:t>
            </a:r>
            <a:r>
              <a:rPr lang="tr-TR" sz="2400" b="1" dirty="0">
                <a:solidFill>
                  <a:srgbClr val="C00000"/>
                </a:solidFill>
              </a:rPr>
              <a:t>Ç</a:t>
            </a:r>
            <a:r>
              <a:rPr lang="it-IT" sz="2400" b="1" dirty="0">
                <a:solidFill>
                  <a:srgbClr val="C00000"/>
                </a:solidFill>
              </a:rPr>
              <a:t>erkezköy  </a:t>
            </a:r>
            <a:r>
              <a:rPr lang="tr-TR" sz="2400" b="1" dirty="0">
                <a:solidFill>
                  <a:srgbClr val="C00000"/>
                </a:solidFill>
              </a:rPr>
              <a:t>k</a:t>
            </a:r>
            <a:r>
              <a:rPr lang="it-IT" sz="2400" b="1" dirty="0">
                <a:solidFill>
                  <a:srgbClr val="C00000"/>
                </a:solidFill>
              </a:rPr>
              <a:t>m 27-114 Aras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it-IT" sz="2400" b="1" dirty="0">
                <a:solidFill>
                  <a:srgbClr val="C00000"/>
                </a:solidFill>
              </a:rPr>
              <a:t> 87 </a:t>
            </a:r>
            <a:r>
              <a:rPr lang="tr-TR" sz="2400" b="1" dirty="0">
                <a:solidFill>
                  <a:srgbClr val="C00000"/>
                </a:solidFill>
              </a:rPr>
              <a:t>k</a:t>
            </a:r>
            <a:r>
              <a:rPr lang="it-IT" sz="2400" b="1" dirty="0">
                <a:solidFill>
                  <a:srgbClr val="C00000"/>
                </a:solidFill>
              </a:rPr>
              <a:t>m Yol Yenilemesi 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2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77668" y="4480522"/>
          <a:ext cx="856895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Sirkeci-Demirköprü Hatti Halkali-Çerkezköy  km 27-114 Arası 87 km Yol Yenilemesi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2011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15.396.459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pic>
        <p:nvPicPr>
          <p:cNvPr id="12" name="Resim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978" y="1966443"/>
            <a:ext cx="4580335" cy="244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4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20- </a:t>
            </a:r>
            <a:r>
              <a:rPr lang="nn-NO" sz="2400" b="1" dirty="0">
                <a:solidFill>
                  <a:srgbClr val="C00000"/>
                </a:solidFill>
              </a:rPr>
              <a:t>İstanbul- Demirköprü Hatt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Tekirdağ - Muratl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 İstasyonlar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 </a:t>
            </a:r>
            <a:r>
              <a:rPr lang="tr-TR" sz="2400" b="1" dirty="0">
                <a:solidFill>
                  <a:srgbClr val="C00000"/>
                </a:solidFill>
              </a:rPr>
              <a:t>k</a:t>
            </a:r>
            <a:r>
              <a:rPr lang="nn-NO" sz="2400" b="1" dirty="0">
                <a:solidFill>
                  <a:srgbClr val="C00000"/>
                </a:solidFill>
              </a:rPr>
              <a:t>m: 3+300 İle 29+900 Arasinda Alt Yap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İşlerinin Projelendirilmesi </a:t>
            </a:r>
            <a:endParaRPr lang="it-IT" sz="2400" b="1" dirty="0">
              <a:solidFill>
                <a:srgbClr val="C00000"/>
              </a:solidFill>
            </a:endParaRP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20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51521" y="4437113"/>
          <a:ext cx="8568952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İstanbul- Demirköprü Hattı Tekirdağ - Muratlı  İstasyonları  km: 3+300 İle 29+900 Arasinda Alt Yapı İşlerinin Projelendirilmesi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157.925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8349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21- </a:t>
            </a:r>
            <a:r>
              <a:rPr lang="nn-NO" sz="2400" b="1" dirty="0">
                <a:solidFill>
                  <a:srgbClr val="C00000"/>
                </a:solidFill>
              </a:rPr>
              <a:t>Çerkezköy Elektrifikasyon Şefliklerinde Bulundurulmas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Gereken Yedek Malzemelerin Temini</a:t>
            </a:r>
            <a:endParaRPr lang="it-IT" sz="2400" b="1" dirty="0">
              <a:solidFill>
                <a:srgbClr val="C00000"/>
              </a:solidFill>
            </a:endParaRP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21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77668" y="4293096"/>
          <a:ext cx="8568952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Çerkezköy Elektrifikasyon Şefliklerinde Bulundurulması Gereken Yedek Malzemelerin Temini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Çerkezköy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192.000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9712" y="1936491"/>
            <a:ext cx="5102712" cy="2253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445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22- </a:t>
            </a:r>
            <a:r>
              <a:rPr lang="nn-NO" sz="2400" b="1" dirty="0">
                <a:solidFill>
                  <a:srgbClr val="C00000"/>
                </a:solidFill>
              </a:rPr>
              <a:t>Çerkezköy Elektrifikasyon Şefliklerinde Bulundurulmas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Gereken Yedek Malzemelerin Temini</a:t>
            </a:r>
            <a:endParaRPr lang="it-IT" sz="2400" b="1" dirty="0">
              <a:solidFill>
                <a:srgbClr val="C00000"/>
              </a:solidFill>
            </a:endParaRP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22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77668" y="4211991"/>
          <a:ext cx="8568952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Çerkezköy Elektrifikasyon Şefliklerinde Bulundurulmasi Gereken Yedek Malzemelerin Temini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Çerkezköy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228.000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81325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23- </a:t>
            </a:r>
            <a:r>
              <a:rPr lang="nn-NO" sz="2400" b="1" dirty="0">
                <a:solidFill>
                  <a:srgbClr val="C00000"/>
                </a:solidFill>
              </a:rPr>
              <a:t>İstanbul-</a:t>
            </a:r>
            <a:r>
              <a:rPr lang="tr-TR" sz="2400" b="1" dirty="0">
                <a:solidFill>
                  <a:srgbClr val="C00000"/>
                </a:solidFill>
              </a:rPr>
              <a:t>D</a:t>
            </a:r>
            <a:r>
              <a:rPr lang="nn-NO" sz="2400" b="1" dirty="0">
                <a:solidFill>
                  <a:srgbClr val="C00000"/>
                </a:solidFill>
              </a:rPr>
              <a:t>emirköprü Hatt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Çerkezköy - Halkal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, İstasyonlar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Aras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</a:t>
            </a:r>
            <a:r>
              <a:rPr lang="tr-TR" sz="2400" b="1" dirty="0">
                <a:solidFill>
                  <a:srgbClr val="C00000"/>
                </a:solidFill>
              </a:rPr>
              <a:t>k</a:t>
            </a:r>
            <a:r>
              <a:rPr lang="nn-NO" sz="2400" b="1" dirty="0">
                <a:solidFill>
                  <a:srgbClr val="C00000"/>
                </a:solidFill>
              </a:rPr>
              <a:t>m: 38-56, 74-96,105-111 Aras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Alt Yapi İşlerinin Projelendirilmesi </a:t>
            </a:r>
            <a:endParaRPr lang="it-IT" sz="2400" b="1" dirty="0">
              <a:solidFill>
                <a:srgbClr val="C00000"/>
              </a:solidFill>
            </a:endParaRP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23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77668" y="3920086"/>
          <a:ext cx="8568952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İstanbul-Demirköprü Hattı Çerkezköy - Halkalı, İstasyonları Arası km: 38-56, 74-96,105-111 Arası Alt Yapi İşlerinin Projelendirilmesi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300.000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6838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24- </a:t>
            </a:r>
            <a:r>
              <a:rPr lang="nn-NO" sz="2400" b="1" dirty="0">
                <a:solidFill>
                  <a:srgbClr val="C00000"/>
                </a:solidFill>
              </a:rPr>
              <a:t>10 Adet Hemzemin Geçitin Kontrollü Hale Getirilmesi </a:t>
            </a:r>
            <a:r>
              <a:rPr lang="tr-TR" sz="2400" b="1" dirty="0">
                <a:solidFill>
                  <a:srgbClr val="C00000"/>
                </a:solidFill>
              </a:rPr>
              <a:t>v</a:t>
            </a:r>
            <a:r>
              <a:rPr lang="nn-NO" sz="2400" b="1" dirty="0">
                <a:solidFill>
                  <a:srgbClr val="C00000"/>
                </a:solidFill>
              </a:rPr>
              <a:t>e Kamera Sistemi Kurulmas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endParaRPr lang="nn-NO" sz="2400" b="1" dirty="0">
              <a:solidFill>
                <a:srgbClr val="C00000"/>
              </a:solidFill>
            </a:endParaRPr>
          </a:p>
          <a:p>
            <a:pPr lvl="0" algn="ctr"/>
            <a:endParaRPr lang="it-IT" sz="2400" b="1" dirty="0">
              <a:solidFill>
                <a:srgbClr val="C00000"/>
              </a:solidFill>
            </a:endParaRP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24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51521" y="4437113"/>
          <a:ext cx="856895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10 Adet Hemzemin Geçitin Kontrollü Hale Getirilmesi ve Kamera Sistemi Kurulması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350.000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78333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25- </a:t>
            </a:r>
            <a:r>
              <a:rPr lang="nn-NO" sz="2400" b="1" dirty="0">
                <a:solidFill>
                  <a:srgbClr val="C00000"/>
                </a:solidFill>
              </a:rPr>
              <a:t>Çerkezköy-</a:t>
            </a:r>
            <a:r>
              <a:rPr lang="tr-TR" sz="2400" b="1" dirty="0">
                <a:solidFill>
                  <a:srgbClr val="C00000"/>
                </a:solidFill>
              </a:rPr>
              <a:t>Ç</a:t>
            </a:r>
            <a:r>
              <a:rPr lang="nn-NO" sz="2400" b="1" dirty="0">
                <a:solidFill>
                  <a:srgbClr val="C00000"/>
                </a:solidFill>
              </a:rPr>
              <a:t>orlu-</a:t>
            </a:r>
            <a:r>
              <a:rPr lang="tr-TR" sz="2400" b="1" dirty="0">
                <a:solidFill>
                  <a:srgbClr val="C00000"/>
                </a:solidFill>
              </a:rPr>
              <a:t>M</a:t>
            </a:r>
            <a:r>
              <a:rPr lang="nn-NO" sz="2400" b="1" dirty="0">
                <a:solidFill>
                  <a:srgbClr val="C00000"/>
                </a:solidFill>
              </a:rPr>
              <a:t>uratli İstasyon İhatalarinin Yapilmas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İşi</a:t>
            </a:r>
          </a:p>
          <a:p>
            <a:pPr lvl="0" algn="ctr"/>
            <a:endParaRPr lang="it-IT" sz="2400" b="1" dirty="0">
              <a:solidFill>
                <a:srgbClr val="C00000"/>
              </a:solidFill>
            </a:endParaRP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25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51521" y="4437113"/>
          <a:ext cx="8568952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Çerkezköy-Çorlu-Muratli İstasyon İhatalarinin Yapilması İşi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484.760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26788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26- </a:t>
            </a:r>
            <a:r>
              <a:rPr lang="nn-NO" sz="2400" b="1" dirty="0">
                <a:solidFill>
                  <a:srgbClr val="C00000"/>
                </a:solidFill>
              </a:rPr>
              <a:t>İstanbul - Demirköprü Hattı Ve Pehlivanköy-Kapıkule Hattı Arası Altyapı İşlerinin Projelendirilmesi</a:t>
            </a:r>
          </a:p>
          <a:p>
            <a:pPr lvl="0" algn="ctr"/>
            <a:endParaRPr lang="it-IT" sz="2400" b="1" dirty="0">
              <a:solidFill>
                <a:srgbClr val="C00000"/>
              </a:solidFill>
            </a:endParaRP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26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51521" y="4437113"/>
          <a:ext cx="856895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İstanbul - Demirköprü Hatt</a:t>
                      </a:r>
                      <a:r>
                        <a:rPr lang="tr-TR" dirty="0" smtClean="0"/>
                        <a:t>ı</a:t>
                      </a:r>
                      <a:r>
                        <a:rPr lang="it-IT" dirty="0" smtClean="0"/>
                        <a:t> Ve Pehlivanköy-</a:t>
                      </a:r>
                      <a:r>
                        <a:rPr lang="tr-TR" dirty="0" smtClean="0"/>
                        <a:t>K</a:t>
                      </a:r>
                      <a:r>
                        <a:rPr lang="it-IT" dirty="0" smtClean="0"/>
                        <a:t>ap</a:t>
                      </a:r>
                      <a:r>
                        <a:rPr lang="tr-TR" dirty="0" smtClean="0"/>
                        <a:t>ı</a:t>
                      </a:r>
                      <a:r>
                        <a:rPr lang="it-IT" dirty="0" smtClean="0"/>
                        <a:t>kule Hatt</a:t>
                      </a:r>
                      <a:r>
                        <a:rPr lang="tr-TR" dirty="0" smtClean="0"/>
                        <a:t>ı</a:t>
                      </a:r>
                      <a:r>
                        <a:rPr lang="it-IT" dirty="0" smtClean="0"/>
                        <a:t> Altyap</a:t>
                      </a:r>
                      <a:r>
                        <a:rPr lang="tr-TR" dirty="0" smtClean="0"/>
                        <a:t>ı</a:t>
                      </a:r>
                      <a:r>
                        <a:rPr lang="it-IT" dirty="0" smtClean="0"/>
                        <a:t> İşlerinin Projelendirilmesi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491.176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61355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27- </a:t>
            </a:r>
            <a:r>
              <a:rPr lang="nn-NO" sz="2400" b="1" dirty="0">
                <a:solidFill>
                  <a:srgbClr val="C00000"/>
                </a:solidFill>
              </a:rPr>
              <a:t>Çerkezköy Kapikule Aras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nda Bulunan Yerel Kumanda Masalar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n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n Yenilenmesi</a:t>
            </a:r>
          </a:p>
          <a:p>
            <a:pPr lvl="0" algn="ctr"/>
            <a:endParaRPr lang="it-IT" sz="2400" b="1" dirty="0">
              <a:solidFill>
                <a:srgbClr val="C00000"/>
              </a:solidFill>
            </a:endParaRP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27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51521" y="4437113"/>
          <a:ext cx="856895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Çerkezköy Kapikule Arasında Bulunan Yerel Kumanda Masalarının Yenilenmesi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500.000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1324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28- </a:t>
            </a:r>
            <a:r>
              <a:rPr lang="nn-NO" sz="2400" b="1" dirty="0">
                <a:solidFill>
                  <a:srgbClr val="C00000"/>
                </a:solidFill>
              </a:rPr>
              <a:t>Çerkezköy-</a:t>
            </a:r>
            <a:r>
              <a:rPr lang="tr-TR" sz="2400" b="1" dirty="0">
                <a:solidFill>
                  <a:srgbClr val="C00000"/>
                </a:solidFill>
              </a:rPr>
              <a:t>K</a:t>
            </a:r>
            <a:r>
              <a:rPr lang="nn-NO" sz="2400" b="1" dirty="0">
                <a:solidFill>
                  <a:srgbClr val="C00000"/>
                </a:solidFill>
              </a:rPr>
              <a:t>ap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kule Aras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nda Bulunan Yerel Kumanda Masalar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n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n Yenilenmesi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28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51521" y="4437113"/>
          <a:ext cx="856895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Çerkezköy-Kapıkule Arasında Bulunan Yerel Kumanda Masalarının Yenilenmesi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34.326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31439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29- </a:t>
            </a:r>
            <a:r>
              <a:rPr lang="nn-NO" sz="2400" b="1" dirty="0">
                <a:solidFill>
                  <a:srgbClr val="C00000"/>
                </a:solidFill>
              </a:rPr>
              <a:t>Çerkezköy TCDD İşmerkezine Yang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n Alg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lama </a:t>
            </a:r>
            <a:r>
              <a:rPr lang="tr-TR" sz="2400" b="1" dirty="0">
                <a:solidFill>
                  <a:srgbClr val="C00000"/>
                </a:solidFill>
              </a:rPr>
              <a:t>v</a:t>
            </a:r>
            <a:r>
              <a:rPr lang="nn-NO" sz="2400" b="1" dirty="0">
                <a:solidFill>
                  <a:srgbClr val="C00000"/>
                </a:solidFill>
              </a:rPr>
              <a:t>e Söndürme Sistemi Kurulmas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endParaRPr lang="nn-NO" sz="2400" b="1" dirty="0">
              <a:solidFill>
                <a:srgbClr val="C00000"/>
              </a:solidFill>
            </a:endParaRP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29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51521" y="4437113"/>
          <a:ext cx="856895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Çerkezköy TCDD İşmerkezine Yangın Algılama ve Söndürme Sistemi Kurulması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Çerkezköy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93.828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5679" y="1152785"/>
            <a:ext cx="2481371" cy="4087284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340007" y="1955740"/>
            <a:ext cx="4480469" cy="2437966"/>
          </a:xfrm>
          <a:prstGeom prst="rect">
            <a:avLst/>
          </a:prstGeom>
          <a:scene3d>
            <a:camera prst="orthographicFront">
              <a:rot lat="21599987" lon="0" rev="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264445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3- </a:t>
            </a:r>
            <a:r>
              <a:rPr lang="it-IT" sz="2400" b="1" dirty="0">
                <a:solidFill>
                  <a:srgbClr val="C00000"/>
                </a:solidFill>
              </a:rPr>
              <a:t>İstanbul - Demirköprü Hatti Halkali-</a:t>
            </a:r>
            <a:r>
              <a:rPr lang="tr-TR" sz="2400" b="1" dirty="0">
                <a:solidFill>
                  <a:srgbClr val="C00000"/>
                </a:solidFill>
              </a:rPr>
              <a:t>Ç</a:t>
            </a:r>
            <a:r>
              <a:rPr lang="it-IT" sz="2400" b="1" dirty="0">
                <a:solidFill>
                  <a:srgbClr val="C00000"/>
                </a:solidFill>
              </a:rPr>
              <a:t>erkezköy Aras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it-IT" sz="2400" b="1" dirty="0">
                <a:solidFill>
                  <a:srgbClr val="C00000"/>
                </a:solidFill>
              </a:rPr>
              <a:t> 60 </a:t>
            </a:r>
            <a:r>
              <a:rPr lang="tr-TR" sz="2400" b="1" dirty="0">
                <a:solidFill>
                  <a:srgbClr val="C00000"/>
                </a:solidFill>
              </a:rPr>
              <a:t>k</a:t>
            </a:r>
            <a:r>
              <a:rPr lang="it-IT" sz="2400" b="1" dirty="0">
                <a:solidFill>
                  <a:srgbClr val="C00000"/>
                </a:solidFill>
              </a:rPr>
              <a:t>m Yol Yenilemesi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3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15515" y="4480522"/>
          <a:ext cx="856895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İstanbul - Demirköprü Hatti Halkali-Çerkezköy Arası 60 km Yol Yenilemesi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2011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15.914.621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pic>
        <p:nvPicPr>
          <p:cNvPr id="12" name="20 Resim" descr="2012-05-01-267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733" y="1950734"/>
            <a:ext cx="4680519" cy="2414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3439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30- </a:t>
            </a:r>
            <a:r>
              <a:rPr lang="nn-NO" sz="2400" b="1" dirty="0">
                <a:solidFill>
                  <a:srgbClr val="C00000"/>
                </a:solidFill>
              </a:rPr>
              <a:t>Sirkeci-</a:t>
            </a:r>
            <a:r>
              <a:rPr lang="tr-TR" sz="2400" b="1" dirty="0">
                <a:solidFill>
                  <a:srgbClr val="C00000"/>
                </a:solidFill>
              </a:rPr>
              <a:t>U</a:t>
            </a:r>
            <a:r>
              <a:rPr lang="nn-NO" sz="2400" b="1" dirty="0">
                <a:solidFill>
                  <a:srgbClr val="C00000"/>
                </a:solidFill>
              </a:rPr>
              <a:t>zunköprü Hatt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Halkal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-</a:t>
            </a:r>
            <a:r>
              <a:rPr lang="tr-TR" sz="2400" b="1" dirty="0">
                <a:solidFill>
                  <a:srgbClr val="C00000"/>
                </a:solidFill>
              </a:rPr>
              <a:t>Ç</a:t>
            </a:r>
            <a:r>
              <a:rPr lang="nn-NO" sz="2400" b="1" dirty="0">
                <a:solidFill>
                  <a:srgbClr val="C00000"/>
                </a:solidFill>
              </a:rPr>
              <a:t>erkezköy </a:t>
            </a:r>
            <a:r>
              <a:rPr lang="tr-TR" sz="2400" b="1" dirty="0">
                <a:solidFill>
                  <a:srgbClr val="C00000"/>
                </a:solidFill>
              </a:rPr>
              <a:t>k</a:t>
            </a:r>
            <a:r>
              <a:rPr lang="nn-NO" sz="2400" b="1" dirty="0">
                <a:solidFill>
                  <a:srgbClr val="C00000"/>
                </a:solidFill>
              </a:rPr>
              <a:t>m: 27+000-114+000 Aras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Altyap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İyileştirilmesi</a:t>
            </a:r>
            <a:r>
              <a:rPr lang="tr-TR" sz="2400" b="1" dirty="0">
                <a:solidFill>
                  <a:srgbClr val="C00000"/>
                </a:solidFill>
              </a:rPr>
              <a:t> İ</a:t>
            </a:r>
            <a:r>
              <a:rPr lang="nn-NO" sz="2400" b="1" dirty="0">
                <a:solidFill>
                  <a:srgbClr val="C00000"/>
                </a:solidFill>
              </a:rPr>
              <a:t>kmal İnşaat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 Müşavirlik </a:t>
            </a:r>
            <a:r>
              <a:rPr lang="tr-TR" sz="2400" b="1" dirty="0">
                <a:solidFill>
                  <a:srgbClr val="C00000"/>
                </a:solidFill>
              </a:rPr>
              <a:t>v</a:t>
            </a:r>
            <a:r>
              <a:rPr lang="nn-NO" sz="2400" b="1" dirty="0">
                <a:solidFill>
                  <a:srgbClr val="C00000"/>
                </a:solidFill>
              </a:rPr>
              <a:t>e Dan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şmanl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k Hizmet</a:t>
            </a:r>
            <a:r>
              <a:rPr lang="tr-TR" sz="2400" b="1" dirty="0">
                <a:solidFill>
                  <a:srgbClr val="C00000"/>
                </a:solidFill>
              </a:rPr>
              <a:t>i</a:t>
            </a:r>
            <a:endParaRPr lang="nn-NO" sz="2400" b="1" dirty="0">
              <a:solidFill>
                <a:srgbClr val="C00000"/>
              </a:solidFill>
            </a:endParaRP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30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3946463"/>
          <a:ext cx="8568952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Sirkeci-Uzunköprü Hattı Halkalı-Çerkezköy km: 27+000-114+000 Arası Altyapı İyileştirilmesi İkmal İnşaatı  Müşavirlik ve Dan</a:t>
                      </a:r>
                      <a:r>
                        <a:rPr lang="tr-TR" dirty="0" smtClean="0"/>
                        <a:t>ı</a:t>
                      </a:r>
                      <a:r>
                        <a:rPr lang="it-IT" dirty="0" smtClean="0"/>
                        <a:t>şmanlık Hizmeti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167.003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1184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31- </a:t>
            </a:r>
            <a:r>
              <a:rPr lang="nn-NO" sz="2400" b="1" dirty="0">
                <a:solidFill>
                  <a:srgbClr val="C00000"/>
                </a:solidFill>
              </a:rPr>
              <a:t>Halkal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-</a:t>
            </a:r>
            <a:r>
              <a:rPr lang="tr-TR" sz="2400" b="1" dirty="0">
                <a:solidFill>
                  <a:srgbClr val="C00000"/>
                </a:solidFill>
              </a:rPr>
              <a:t>K</a:t>
            </a:r>
            <a:r>
              <a:rPr lang="nn-NO" sz="2400" b="1" dirty="0">
                <a:solidFill>
                  <a:srgbClr val="C00000"/>
                </a:solidFill>
              </a:rPr>
              <a:t>ap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kule Aras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n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n Elektrifikasyonu Velimeşe, Ball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hoca, Mandra </a:t>
            </a:r>
            <a:r>
              <a:rPr lang="tr-TR" sz="2400" b="1" dirty="0">
                <a:solidFill>
                  <a:srgbClr val="C00000"/>
                </a:solidFill>
              </a:rPr>
              <a:t>v</a:t>
            </a:r>
            <a:r>
              <a:rPr lang="nn-NO" sz="2400" b="1" dirty="0">
                <a:solidFill>
                  <a:srgbClr val="C00000"/>
                </a:solidFill>
              </a:rPr>
              <a:t>e Edirne Trafomerkezlerine Beton İhata Yap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lmas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endParaRPr lang="nn-NO" sz="2400" b="1" dirty="0">
              <a:solidFill>
                <a:srgbClr val="C00000"/>
              </a:solidFill>
            </a:endParaRP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31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3928879"/>
          <a:ext cx="8568952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Halkalı-Kapıkule Arasının Elektrifikasyonu Velimeşe, Ballıhoca, Mandra ve Edirne Trafomerkezlerine Beton İhata Yapılması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214.953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94094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57847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32- </a:t>
            </a:r>
            <a:r>
              <a:rPr lang="nn-NO" sz="2400" b="1" dirty="0">
                <a:solidFill>
                  <a:srgbClr val="C00000"/>
                </a:solidFill>
              </a:rPr>
              <a:t>Tekirdağ Lojistik Şefliği 200 Dönümlük Yükleme Boşaltma Alanlar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Proje Haz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rlanmas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endParaRPr lang="nn-NO" sz="2400" b="1" dirty="0">
              <a:solidFill>
                <a:srgbClr val="C00000"/>
              </a:solidFill>
            </a:endParaRP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32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51521" y="4437113"/>
          <a:ext cx="856895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Tekirdağ Lojistik Şefliği 200 Dönümlük Yükleme Boşaltma Alanları Proje Hazırlanması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-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995.000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59405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5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33- </a:t>
            </a:r>
            <a:r>
              <a:rPr lang="nn-NO" sz="2400" b="1" dirty="0">
                <a:solidFill>
                  <a:srgbClr val="C00000"/>
                </a:solidFill>
              </a:rPr>
              <a:t>Muratli-</a:t>
            </a:r>
            <a:r>
              <a:rPr lang="tr-TR" sz="2400" b="1" dirty="0">
                <a:solidFill>
                  <a:srgbClr val="C00000"/>
                </a:solidFill>
              </a:rPr>
              <a:t>K</a:t>
            </a:r>
            <a:r>
              <a:rPr lang="nn-NO" sz="2400" b="1" dirty="0">
                <a:solidFill>
                  <a:srgbClr val="C00000"/>
                </a:solidFill>
              </a:rPr>
              <a:t>ap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kule Aras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Hat Kesimine Fiber Optik Kablo Döşenmesi Ve Transmisyon Sistemlerinin Kurulmas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İşi</a:t>
            </a:r>
            <a:endParaRPr lang="tr-TR" sz="2400" b="1" dirty="0">
              <a:solidFill>
                <a:srgbClr val="C00000"/>
              </a:solidFill>
            </a:endParaRPr>
          </a:p>
          <a:p>
            <a:pPr lvl="0" algn="ctr"/>
            <a:endParaRPr lang="tr-TR" sz="2400" b="1" dirty="0">
              <a:solidFill>
                <a:srgbClr val="C00000"/>
              </a:solidFill>
            </a:endParaRPr>
          </a:p>
          <a:p>
            <a:pPr lvl="0" algn="ctr"/>
            <a:endParaRPr lang="nn-NO" sz="2400" b="1" dirty="0">
              <a:solidFill>
                <a:srgbClr val="C00000"/>
              </a:solidFill>
            </a:endParaRP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33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77668" y="4217444"/>
          <a:ext cx="8568952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Muratli-Kapıkule Arası Hat Kesimine Fiber Optik Kablo Döşenmesi Ve Transmisyon Sist</a:t>
                      </a:r>
                      <a:r>
                        <a:rPr lang="tr-TR" dirty="0" smtClean="0"/>
                        <a:t>.</a:t>
                      </a:r>
                      <a:r>
                        <a:rPr lang="it-IT" dirty="0" smtClean="0"/>
                        <a:t> Kurulması İşi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2017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2.152.282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6635" y="1992908"/>
            <a:ext cx="4450730" cy="217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96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34- </a:t>
            </a:r>
            <a:r>
              <a:rPr lang="nn-NO" sz="2400" b="1" dirty="0">
                <a:solidFill>
                  <a:srgbClr val="C00000"/>
                </a:solidFill>
              </a:rPr>
              <a:t>Çerkezköy Cctv Sistemleri Kamera Kurulumu İşi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34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51521" y="4437117"/>
          <a:ext cx="8568952" cy="146041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Çerkezköy Cctv Sistemleri Kamera Kurulumu İşi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2.367.762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68197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35- </a:t>
            </a:r>
            <a:r>
              <a:rPr lang="nn-NO" sz="2400" b="1" dirty="0">
                <a:solidFill>
                  <a:srgbClr val="C00000"/>
                </a:solidFill>
              </a:rPr>
              <a:t>Halkal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-</a:t>
            </a:r>
            <a:r>
              <a:rPr lang="tr-TR" sz="2400" b="1" dirty="0">
                <a:solidFill>
                  <a:srgbClr val="C00000"/>
                </a:solidFill>
              </a:rPr>
              <a:t>Ç</a:t>
            </a:r>
            <a:r>
              <a:rPr lang="nn-NO" sz="2400" b="1" dirty="0">
                <a:solidFill>
                  <a:srgbClr val="C00000"/>
                </a:solidFill>
              </a:rPr>
              <a:t>erkezköy </a:t>
            </a:r>
            <a:r>
              <a:rPr lang="tr-TR" sz="2400" b="1" dirty="0">
                <a:solidFill>
                  <a:srgbClr val="C00000"/>
                </a:solidFill>
              </a:rPr>
              <a:t>k</a:t>
            </a:r>
            <a:r>
              <a:rPr lang="nn-NO" sz="2400" b="1" dirty="0">
                <a:solidFill>
                  <a:srgbClr val="C00000"/>
                </a:solidFill>
              </a:rPr>
              <a:t>m 38+000-114+000 Aras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nda Demonte Edilen Elektrifikasyon Sisteminin Montaj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endParaRPr lang="nn-NO" sz="2400" b="1" dirty="0">
              <a:solidFill>
                <a:srgbClr val="C00000"/>
              </a:solidFill>
            </a:endParaRP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35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51520" y="4240070"/>
          <a:ext cx="8568952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Halkalı-Çerkezköy km 38+000-114+000 Arasında Demonte Edilen Elektrifikasyon Sisteminin Montajı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2014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15.047.193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95736" y="1997763"/>
            <a:ext cx="4824536" cy="220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98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36- </a:t>
            </a:r>
            <a:r>
              <a:rPr lang="nn-NO" sz="2400" b="1" dirty="0">
                <a:solidFill>
                  <a:srgbClr val="C00000"/>
                </a:solidFill>
              </a:rPr>
              <a:t>119 Adet Teknik Binalara H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rs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z Alarm Sistemi Kurulmas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İşi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36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51521" y="4437113"/>
          <a:ext cx="8568952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119 Adet Teknik Binalara Hırsız Alarm Sistemi Kurulması İşi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4.274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297" y="1878997"/>
            <a:ext cx="4481400" cy="231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3553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37- </a:t>
            </a:r>
            <a:r>
              <a:rPr lang="nn-NO" sz="2400" b="1" dirty="0">
                <a:solidFill>
                  <a:srgbClr val="C00000"/>
                </a:solidFill>
              </a:rPr>
              <a:t>Bilecik, Arifiye, Derince, Pendik, Halkali Ve Çerkezköy Katener Otolar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n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n İş Sağl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ğ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</a:t>
            </a:r>
            <a:r>
              <a:rPr lang="tr-TR" sz="2400" b="1" dirty="0">
                <a:solidFill>
                  <a:srgbClr val="C00000"/>
                </a:solidFill>
              </a:rPr>
              <a:t>v</a:t>
            </a:r>
            <a:r>
              <a:rPr lang="nn-NO" sz="2400" b="1" dirty="0">
                <a:solidFill>
                  <a:srgbClr val="C00000"/>
                </a:solidFill>
              </a:rPr>
              <a:t>e Güvenliği Risk Analizi Raporuna Göre Revizyonu İşi İkmali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37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77668" y="4176822"/>
          <a:ext cx="8568952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Bilecik, Arifiye, Derince, Pendik, Halkali Ve Çerkezköy Katener Otolarının Revizyonu İşi İkmali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10.100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4177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38- </a:t>
            </a:r>
            <a:r>
              <a:rPr lang="nn-NO" sz="2400" b="1" dirty="0">
                <a:solidFill>
                  <a:srgbClr val="C00000"/>
                </a:solidFill>
              </a:rPr>
              <a:t>Tekirdağ Liman Sahas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nda 100</a:t>
            </a:r>
            <a:r>
              <a:rPr lang="tr-TR" sz="2400" b="1" dirty="0">
                <a:solidFill>
                  <a:srgbClr val="C00000"/>
                </a:solidFill>
              </a:rPr>
              <a:t> </a:t>
            </a:r>
            <a:r>
              <a:rPr lang="nn-NO" sz="2400" b="1" dirty="0">
                <a:solidFill>
                  <a:srgbClr val="C00000"/>
                </a:solidFill>
              </a:rPr>
              <a:t>m2 Lik Prefabrik Yap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Oluşturulmas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endParaRPr lang="nn-NO" sz="2400" b="1" dirty="0">
              <a:solidFill>
                <a:srgbClr val="C00000"/>
              </a:solidFill>
            </a:endParaRP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38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51521" y="4437113"/>
          <a:ext cx="8568952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Tekirdağ Liman Sahasında 100 m2 Lik Prefabrik Yapı Oluşturulması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err="1" smtClean="0"/>
                        <a:t>Süleymanpaşa</a:t>
                      </a:r>
                      <a:endParaRPr lang="tr-TR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75.896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6787" y="1946372"/>
            <a:ext cx="6690426" cy="2173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233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39- </a:t>
            </a:r>
            <a:r>
              <a:rPr lang="nn-NO" sz="2400" b="1" dirty="0">
                <a:solidFill>
                  <a:srgbClr val="C00000"/>
                </a:solidFill>
              </a:rPr>
              <a:t>Çerkezköy-</a:t>
            </a:r>
            <a:r>
              <a:rPr lang="tr-TR" sz="2400" b="1" dirty="0">
                <a:solidFill>
                  <a:srgbClr val="C00000"/>
                </a:solidFill>
              </a:rPr>
              <a:t>K</a:t>
            </a:r>
            <a:r>
              <a:rPr lang="nn-NO" sz="2400" b="1" dirty="0">
                <a:solidFill>
                  <a:srgbClr val="C00000"/>
                </a:solidFill>
              </a:rPr>
              <a:t>ap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kule Aras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Kamera Sistemi Bulunan 30 Adet Hemzemin Geçide Ait Kamera Sistemlerinin İyileştirilmesi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39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203199"/>
          <a:ext cx="8568952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Çerkezköy-Kapıkule Arası 30 Adet Hemzemin Geçide Ait Kamera Sistemlerinin İyileştirilmesi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83.568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53871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042860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4- </a:t>
            </a:r>
            <a:r>
              <a:rPr lang="it-IT" sz="2400" b="1" dirty="0">
                <a:solidFill>
                  <a:srgbClr val="C00000"/>
                </a:solidFill>
              </a:rPr>
              <a:t>1.Bölge Müdürlüğüne</a:t>
            </a:r>
            <a:r>
              <a:rPr lang="tr-TR" sz="2400" b="1" dirty="0">
                <a:solidFill>
                  <a:srgbClr val="C00000"/>
                </a:solidFill>
              </a:rPr>
              <a:t> </a:t>
            </a:r>
            <a:r>
              <a:rPr lang="it-IT" sz="2400" b="1" dirty="0">
                <a:solidFill>
                  <a:srgbClr val="C00000"/>
                </a:solidFill>
              </a:rPr>
              <a:t>60 Adet 60 E1 Profilindeki Raylara Uygun Basit Makas Montaji ( Tekirdağ 17)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4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77668" y="4206202"/>
          <a:ext cx="8568952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1.Bölge Müdürlüğüne 60 Adet 60 E1 Profilindeki Raylara Uygun Basit Makas Montaji ( Tekirdağ 17)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2012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699.733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13" name="Oval 12"/>
          <p:cNvSpPr/>
          <p:nvPr/>
        </p:nvSpPr>
        <p:spPr>
          <a:xfrm>
            <a:off x="2473912" y="1873857"/>
            <a:ext cx="4176464" cy="2224755"/>
          </a:xfrm>
          <a:prstGeom prst="ellipse">
            <a:avLst/>
          </a:prstGeom>
          <a:blipFill rotWithShape="0">
            <a:blip r:embed="rId5"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483919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40- </a:t>
            </a:r>
            <a:r>
              <a:rPr lang="nn-NO" sz="2400" b="1" dirty="0">
                <a:solidFill>
                  <a:srgbClr val="C00000"/>
                </a:solidFill>
              </a:rPr>
              <a:t>Halkal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-</a:t>
            </a:r>
            <a:r>
              <a:rPr lang="tr-TR" sz="2400" b="1" dirty="0">
                <a:solidFill>
                  <a:srgbClr val="C00000"/>
                </a:solidFill>
              </a:rPr>
              <a:t>Ç</a:t>
            </a:r>
            <a:r>
              <a:rPr lang="nn-NO" sz="2400" b="1" dirty="0">
                <a:solidFill>
                  <a:srgbClr val="C00000"/>
                </a:solidFill>
              </a:rPr>
              <a:t>erkezköy Aras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nda Üstyap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Tamamlama İşleri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40</a:t>
            </a:fld>
            <a:endParaRPr lang="tr-TR" dirty="0"/>
          </a:p>
        </p:txBody>
      </p:sp>
      <p:pic>
        <p:nvPicPr>
          <p:cNvPr id="12" name="49 Resim" descr="2012-05-05-3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8447" y="1802437"/>
            <a:ext cx="4747106" cy="28057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754842"/>
          <a:ext cx="8568952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Halkalı-Çerkezköy Arasında Üstyapı Tamamlama İşleri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832.620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4945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41- </a:t>
            </a:r>
            <a:r>
              <a:rPr lang="nn-NO" sz="2400" b="1" dirty="0">
                <a:solidFill>
                  <a:srgbClr val="C00000"/>
                </a:solidFill>
              </a:rPr>
              <a:t>Tekirdağ Liman Sahas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ndak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Usturmaçalar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n İyileştirilmesi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41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51521" y="4437113"/>
          <a:ext cx="856895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Tekirdağ Liman Sahasındakı Usturmaçaların İyileştirilmesi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211.750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5962" y="1804998"/>
            <a:ext cx="6732076" cy="2292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031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42- </a:t>
            </a:r>
            <a:r>
              <a:rPr lang="nn-NO" sz="2400" b="1" dirty="0">
                <a:solidFill>
                  <a:srgbClr val="C00000"/>
                </a:solidFill>
              </a:rPr>
              <a:t>Çerkezköy- Kap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kule Aras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4 Adet Trafo Merkezinde</a:t>
            </a:r>
            <a:r>
              <a:rPr lang="tr-TR" sz="2400" b="1" dirty="0">
                <a:solidFill>
                  <a:srgbClr val="C00000"/>
                </a:solidFill>
              </a:rPr>
              <a:t> </a:t>
            </a:r>
            <a:r>
              <a:rPr lang="nn-NO" sz="2400" b="1" dirty="0">
                <a:solidFill>
                  <a:srgbClr val="C00000"/>
                </a:solidFill>
              </a:rPr>
              <a:t>25 </a:t>
            </a:r>
            <a:r>
              <a:rPr lang="tr-TR" sz="2400" b="1" dirty="0">
                <a:solidFill>
                  <a:srgbClr val="C00000"/>
                </a:solidFill>
              </a:rPr>
              <a:t>k</a:t>
            </a:r>
            <a:r>
              <a:rPr lang="nn-NO" sz="2400" b="1" dirty="0">
                <a:solidFill>
                  <a:srgbClr val="C00000"/>
                </a:solidFill>
              </a:rPr>
              <a:t>v Şalt Sahas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Cihazlar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n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n </a:t>
            </a:r>
            <a:r>
              <a:rPr lang="tr-TR" sz="2400" b="1" dirty="0">
                <a:solidFill>
                  <a:srgbClr val="C00000"/>
                </a:solidFill>
              </a:rPr>
              <a:t>v</a:t>
            </a:r>
            <a:r>
              <a:rPr lang="nn-NO" sz="2400" b="1" dirty="0">
                <a:solidFill>
                  <a:srgbClr val="C00000"/>
                </a:solidFill>
              </a:rPr>
              <a:t>e Kompanzasyon Tesislerinin Tadilati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42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77668" y="4001571"/>
          <a:ext cx="8568952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Çerkezköy- Kapıkule Arası 4 Adet Trafo Merkezinde 25 kv Şalt Sahası Cihazlarının ve Kompanzasyon Tesislerinin Tadilati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287.500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83768" y="1955745"/>
            <a:ext cx="3744416" cy="1978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47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43- </a:t>
            </a:r>
            <a:r>
              <a:rPr lang="nn-NO" sz="2400" b="1" dirty="0">
                <a:solidFill>
                  <a:srgbClr val="C00000"/>
                </a:solidFill>
              </a:rPr>
              <a:t> </a:t>
            </a:r>
            <a:r>
              <a:rPr lang="nn-NO" sz="2400" b="1" dirty="0">
                <a:solidFill>
                  <a:srgbClr val="C00000"/>
                </a:solidFill>
              </a:rPr>
              <a:t>Sirkeci - Hudut Hatt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Çerkezköy Gar 8. Yol Devam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nda Olan Bsh Profilo İltisak Hatti Bağlantisi Üstyap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Yap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m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endParaRPr lang="nn-NO" sz="2400" b="1" dirty="0">
              <a:solidFill>
                <a:srgbClr val="C00000"/>
              </a:solidFill>
            </a:endParaRP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43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138731"/>
          <a:ext cx="8568952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Sirkeci - Hudut Hattı Çerkezköy Gar 8. Yol Devamında Olan Bsh Profilo İltisak Hatti Bağlantisi Üstyapı Yapımı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427.038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6731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44- </a:t>
            </a:r>
            <a:r>
              <a:rPr lang="nn-NO" sz="2400" b="1" dirty="0">
                <a:solidFill>
                  <a:srgbClr val="C00000"/>
                </a:solidFill>
              </a:rPr>
              <a:t> </a:t>
            </a:r>
            <a:r>
              <a:rPr lang="nn-NO" sz="2400" b="1" dirty="0">
                <a:solidFill>
                  <a:srgbClr val="C00000"/>
                </a:solidFill>
              </a:rPr>
              <a:t>Sirkeci-</a:t>
            </a:r>
            <a:r>
              <a:rPr lang="tr-TR" sz="2400" b="1" dirty="0">
                <a:solidFill>
                  <a:srgbClr val="C00000"/>
                </a:solidFill>
              </a:rPr>
              <a:t>U</a:t>
            </a:r>
            <a:r>
              <a:rPr lang="nn-NO" sz="2400" b="1" dirty="0">
                <a:solidFill>
                  <a:srgbClr val="C00000"/>
                </a:solidFill>
              </a:rPr>
              <a:t>zunköprü Hatt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Halkal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-</a:t>
            </a:r>
            <a:r>
              <a:rPr lang="tr-TR" sz="2400" b="1" dirty="0">
                <a:solidFill>
                  <a:srgbClr val="C00000"/>
                </a:solidFill>
              </a:rPr>
              <a:t>Ç</a:t>
            </a:r>
            <a:r>
              <a:rPr lang="nn-NO" sz="2400" b="1" dirty="0">
                <a:solidFill>
                  <a:srgbClr val="C00000"/>
                </a:solidFill>
              </a:rPr>
              <a:t>erkezköy </a:t>
            </a:r>
            <a:r>
              <a:rPr lang="tr-TR" sz="2400" b="1" dirty="0">
                <a:solidFill>
                  <a:srgbClr val="C00000"/>
                </a:solidFill>
              </a:rPr>
              <a:t>k</a:t>
            </a:r>
            <a:r>
              <a:rPr lang="nn-NO" sz="2400" b="1" dirty="0">
                <a:solidFill>
                  <a:srgbClr val="C00000"/>
                </a:solidFill>
              </a:rPr>
              <a:t>m:28+850-114+350 Aras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nda Üstyap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Tamamlama İşleri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44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77668" y="4194406"/>
          <a:ext cx="8568952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Sirkeci-Uzunköprü Hattı Halkalı-Çerkezköy km:28+850-114+350 Arasında Üstyapı Tamamlama İşleri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2015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671.357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0775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45- </a:t>
            </a:r>
            <a:r>
              <a:rPr lang="nn-NO" sz="2400" b="1" dirty="0">
                <a:solidFill>
                  <a:srgbClr val="C00000"/>
                </a:solidFill>
              </a:rPr>
              <a:t> </a:t>
            </a:r>
            <a:r>
              <a:rPr lang="nn-NO" sz="2400" b="1" dirty="0">
                <a:solidFill>
                  <a:srgbClr val="C00000"/>
                </a:solidFill>
              </a:rPr>
              <a:t>1.Bölge Müdürlüğü M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nt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kas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Parçal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 Toplam 8000 </a:t>
            </a:r>
            <a:r>
              <a:rPr lang="tr-TR" sz="2400" b="1" dirty="0">
                <a:solidFill>
                  <a:srgbClr val="C00000"/>
                </a:solidFill>
              </a:rPr>
              <a:t>m</a:t>
            </a:r>
            <a:r>
              <a:rPr lang="nn-NO" sz="2400" b="1" dirty="0">
                <a:solidFill>
                  <a:srgbClr val="C00000"/>
                </a:solidFill>
              </a:rPr>
              <a:t>  Kafes Çit İhata Yap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lmas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endParaRPr lang="nn-NO" sz="2400" b="1" dirty="0">
              <a:solidFill>
                <a:srgbClr val="C00000"/>
              </a:solidFill>
            </a:endParaRP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45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395538" y="4480522"/>
          <a:ext cx="8496943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0502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194779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347287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320335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2064040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1.Bölge Müdürlüğü Mıntıkası Parçalı  Toplam 8000 m  Kafes Çit İhata Yapılması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Devam Ediyor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4.810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2"/>
          <a:stretch/>
        </p:blipFill>
        <p:spPr>
          <a:xfrm>
            <a:off x="2123728" y="1928985"/>
            <a:ext cx="5040560" cy="2363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9647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46- </a:t>
            </a:r>
            <a:r>
              <a:rPr lang="nn-NO" sz="2400" b="1" dirty="0">
                <a:solidFill>
                  <a:srgbClr val="C00000"/>
                </a:solidFill>
              </a:rPr>
              <a:t> </a:t>
            </a:r>
            <a:r>
              <a:rPr lang="nn-NO" sz="2400" b="1" dirty="0">
                <a:solidFill>
                  <a:srgbClr val="C00000"/>
                </a:solidFill>
              </a:rPr>
              <a:t>Çerkezköy İstasyon Sahasinda Bulunan Pis Su Hattinin Yenilenmesi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46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51521" y="4437113"/>
          <a:ext cx="8568952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Çerkezköy İstasyon Sahasinda Bulunan Pis Su Hattinin Yenilenmesi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Çerkezköy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72.247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044" y="1752848"/>
            <a:ext cx="3693210" cy="2395510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138" y="1723874"/>
            <a:ext cx="4104458" cy="2360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1635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47- </a:t>
            </a:r>
            <a:r>
              <a:rPr lang="nn-NO" sz="2400" b="1" dirty="0">
                <a:solidFill>
                  <a:srgbClr val="C00000"/>
                </a:solidFill>
              </a:rPr>
              <a:t> </a:t>
            </a:r>
            <a:r>
              <a:rPr lang="nn-NO" sz="2400" b="1" dirty="0">
                <a:solidFill>
                  <a:srgbClr val="C00000"/>
                </a:solidFill>
              </a:rPr>
              <a:t>Çerkezköy-</a:t>
            </a:r>
            <a:r>
              <a:rPr lang="tr-TR" sz="2400" b="1" dirty="0">
                <a:solidFill>
                  <a:srgbClr val="C00000"/>
                </a:solidFill>
              </a:rPr>
              <a:t>L</a:t>
            </a:r>
            <a:r>
              <a:rPr lang="nn-NO" sz="2400" b="1" dirty="0">
                <a:solidFill>
                  <a:srgbClr val="C00000"/>
                </a:solidFill>
              </a:rPr>
              <a:t>üleburgaz-</a:t>
            </a:r>
            <a:r>
              <a:rPr lang="tr-TR" sz="2400" b="1" dirty="0">
                <a:solidFill>
                  <a:srgbClr val="C00000"/>
                </a:solidFill>
              </a:rPr>
              <a:t>E</a:t>
            </a:r>
            <a:r>
              <a:rPr lang="nn-NO" sz="2400" b="1" dirty="0">
                <a:solidFill>
                  <a:srgbClr val="C00000"/>
                </a:solidFill>
              </a:rPr>
              <a:t>dirne Sinyalizasyon </a:t>
            </a:r>
            <a:r>
              <a:rPr lang="tr-TR" sz="2400" b="1" dirty="0">
                <a:solidFill>
                  <a:srgbClr val="C00000"/>
                </a:solidFill>
              </a:rPr>
              <a:t>v</a:t>
            </a:r>
            <a:r>
              <a:rPr lang="nn-NO" sz="2400" b="1" dirty="0">
                <a:solidFill>
                  <a:srgbClr val="C00000"/>
                </a:solidFill>
              </a:rPr>
              <a:t>e Elektrifikasyon Tesislerine Ait 3 Adet Depo Yap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m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İşi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47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51521" y="4437113"/>
          <a:ext cx="856895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Çerkezköy-</a:t>
                      </a:r>
                      <a:r>
                        <a:rPr lang="tr-TR" dirty="0" smtClean="0"/>
                        <a:t>L</a:t>
                      </a:r>
                      <a:r>
                        <a:rPr lang="it-IT" dirty="0" smtClean="0"/>
                        <a:t>üleburgaz-</a:t>
                      </a:r>
                      <a:r>
                        <a:rPr lang="tr-TR" dirty="0" smtClean="0"/>
                        <a:t>E</a:t>
                      </a:r>
                      <a:r>
                        <a:rPr lang="it-IT" dirty="0" smtClean="0"/>
                        <a:t>dirne Sinyalizasyon Ve Elektrifikasyon Tesislerine Ait 3 Adet Depo Yap</a:t>
                      </a:r>
                      <a:r>
                        <a:rPr lang="tr-TR" dirty="0" smtClean="0"/>
                        <a:t>ı</a:t>
                      </a:r>
                      <a:r>
                        <a:rPr lang="it-IT" dirty="0" smtClean="0"/>
                        <a:t>m</a:t>
                      </a:r>
                      <a:r>
                        <a:rPr lang="tr-TR" dirty="0" smtClean="0"/>
                        <a:t>ı</a:t>
                      </a:r>
                      <a:r>
                        <a:rPr lang="it-IT" dirty="0" smtClean="0"/>
                        <a:t> İşi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Devam Ediyor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132.000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3" name="AutoShape 2" descr="https://lh3.googleusercontent.com/y7tnxw1m54K_y7uPNBLFd7l9jF0CZa2Lq_FHbkZyWlf3NxJzW2PKa0h-04lvhnR7APJlFXAub-fHTjMCKxdcIDYos3aFkPjD8gWlJDhCHKe9h2H1SvOxCKmIp_vn3nl8NPJIYtZ3Oec"/>
          <p:cNvSpPr>
            <a:spLocks noChangeAspect="1" noChangeArrowheads="1"/>
          </p:cNvSpPr>
          <p:nvPr/>
        </p:nvSpPr>
        <p:spPr bwMode="auto">
          <a:xfrm>
            <a:off x="-1368425" y="84140"/>
            <a:ext cx="2216969" cy="2216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4" name="Resim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476" y="1955745"/>
            <a:ext cx="4401051" cy="226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4807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48- </a:t>
            </a:r>
            <a:r>
              <a:rPr lang="nn-NO" sz="2400" b="1" dirty="0">
                <a:solidFill>
                  <a:srgbClr val="C00000"/>
                </a:solidFill>
              </a:rPr>
              <a:t> </a:t>
            </a:r>
            <a:r>
              <a:rPr lang="nn-NO" sz="2400" b="1" dirty="0">
                <a:solidFill>
                  <a:srgbClr val="C00000"/>
                </a:solidFill>
              </a:rPr>
              <a:t>Tekirdağ Gar Sahas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nda 300</a:t>
            </a:r>
            <a:r>
              <a:rPr lang="tr-TR" sz="2400" b="1" dirty="0">
                <a:solidFill>
                  <a:srgbClr val="C00000"/>
                </a:solidFill>
              </a:rPr>
              <a:t> </a:t>
            </a:r>
            <a:r>
              <a:rPr lang="nn-NO" sz="2400" b="1" dirty="0">
                <a:solidFill>
                  <a:srgbClr val="C00000"/>
                </a:solidFill>
              </a:rPr>
              <a:t>m2 </a:t>
            </a:r>
            <a:r>
              <a:rPr lang="tr-TR" sz="2400" b="1" dirty="0">
                <a:solidFill>
                  <a:srgbClr val="C00000"/>
                </a:solidFill>
              </a:rPr>
              <a:t>l</a:t>
            </a:r>
            <a:r>
              <a:rPr lang="nn-NO" sz="2400" b="1" dirty="0">
                <a:solidFill>
                  <a:srgbClr val="C00000"/>
                </a:solidFill>
              </a:rPr>
              <a:t>ik Ek Hizmet Binasi Prefabrik Yap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Uygulama İşi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EFA8C-F947-479F-BE07-76B6B3F80BF1}" type="slidenum">
              <a:rPr lang="tr-TR" smtClean="0"/>
              <a:pPr/>
              <a:t>48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435860"/>
          <a:ext cx="856895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Tekirdağ Gar Sahasında 300 m2 lik Ek Hizmet Binasi Prefabrik Yapı Uygulama İşi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err="1" smtClean="0"/>
                        <a:t>Süleymanpaşa</a:t>
                      </a:r>
                      <a:endParaRPr lang="tr-TR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Devam Ediyor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400.000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sp>
        <p:nvSpPr>
          <p:cNvPr id="4" name="AutoShape 4" descr="https://lh3.googleusercontent.com/y7tnxw1m54K_y7uPNBLFd7l9jF0CZa2Lq_FHbkZyWlf3NxJzW2PKa0h-04lvhnR7APJlFXAub-fHTjMCKxdcIDYos3aFkPjD8gWlJDhCHKe9h2H1SvOxCKmIp_vn3nl8NPJIYtZ3Oec"/>
          <p:cNvSpPr>
            <a:spLocks noChangeAspect="1" noChangeArrowheads="1"/>
          </p:cNvSpPr>
          <p:nvPr/>
        </p:nvSpPr>
        <p:spPr bwMode="auto">
          <a:xfrm>
            <a:off x="-1253163" y="279884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5" name="Resim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824" y="1949067"/>
            <a:ext cx="5760640" cy="2395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83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8"/>
            <a:ext cx="9144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49- </a:t>
            </a:r>
            <a:r>
              <a:rPr lang="nn-NO" sz="2400" b="1" dirty="0">
                <a:solidFill>
                  <a:srgbClr val="C00000"/>
                </a:solidFill>
              </a:rPr>
              <a:t> </a:t>
            </a:r>
            <a:r>
              <a:rPr lang="nn-NO" sz="2400" b="1" dirty="0">
                <a:solidFill>
                  <a:srgbClr val="C00000"/>
                </a:solidFill>
              </a:rPr>
              <a:t>Edirne Merkez Alt Geçidine Engelli Asansörü Yap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m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,</a:t>
            </a:r>
            <a:r>
              <a:rPr lang="tr-TR" sz="2400" b="1" dirty="0">
                <a:solidFill>
                  <a:srgbClr val="C00000"/>
                </a:solidFill>
              </a:rPr>
              <a:t>M</a:t>
            </a:r>
            <a:r>
              <a:rPr lang="nn-NO" sz="2400" b="1" dirty="0">
                <a:solidFill>
                  <a:srgbClr val="C00000"/>
                </a:solidFill>
              </a:rPr>
              <a:t>uratl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</a:t>
            </a:r>
            <a:r>
              <a:rPr lang="tr-TR" sz="2400" b="1" dirty="0">
                <a:solidFill>
                  <a:srgbClr val="C00000"/>
                </a:solidFill>
              </a:rPr>
              <a:t>v</a:t>
            </a:r>
            <a:r>
              <a:rPr lang="nn-NO" sz="2400" b="1" dirty="0">
                <a:solidFill>
                  <a:srgbClr val="C00000"/>
                </a:solidFill>
              </a:rPr>
              <a:t>e Çerkezköy Üst Geçidine Engelli Asansörü Yap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m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endParaRPr lang="nn-NO" sz="2400" b="1" dirty="0">
              <a:solidFill>
                <a:srgbClr val="C00000"/>
              </a:solidFill>
            </a:endParaRP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49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51520" y="4210739"/>
          <a:ext cx="8568952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Edirne Merkez Alt Geçidine Engelli Asansörü Yap</a:t>
                      </a:r>
                      <a:r>
                        <a:rPr lang="tr-TR" dirty="0" smtClean="0"/>
                        <a:t>ı</a:t>
                      </a:r>
                      <a:r>
                        <a:rPr lang="it-IT" dirty="0" smtClean="0"/>
                        <a:t>m</a:t>
                      </a:r>
                      <a:r>
                        <a:rPr lang="tr-TR" dirty="0" smtClean="0"/>
                        <a:t>ı</a:t>
                      </a:r>
                      <a:r>
                        <a:rPr lang="it-IT" dirty="0" smtClean="0"/>
                        <a:t>,</a:t>
                      </a:r>
                      <a:r>
                        <a:rPr lang="tr-TR" dirty="0" smtClean="0"/>
                        <a:t>M</a:t>
                      </a:r>
                      <a:r>
                        <a:rPr lang="it-IT" dirty="0" smtClean="0"/>
                        <a:t>uratl</a:t>
                      </a:r>
                      <a:r>
                        <a:rPr lang="tr-TR" dirty="0" smtClean="0"/>
                        <a:t>ı</a:t>
                      </a:r>
                      <a:r>
                        <a:rPr lang="it-IT" dirty="0" smtClean="0"/>
                        <a:t> </a:t>
                      </a:r>
                      <a:r>
                        <a:rPr lang="tr-TR" dirty="0" smtClean="0"/>
                        <a:t>v</a:t>
                      </a:r>
                      <a:r>
                        <a:rPr lang="it-IT" dirty="0" smtClean="0"/>
                        <a:t>e Çerkezköy Üst Geçidine Engelli Asansörü Yap</a:t>
                      </a:r>
                      <a:r>
                        <a:rPr lang="tr-TR" dirty="0" smtClean="0"/>
                        <a:t>ı</a:t>
                      </a:r>
                      <a:r>
                        <a:rPr lang="it-IT" dirty="0" smtClean="0"/>
                        <a:t>m</a:t>
                      </a:r>
                      <a:r>
                        <a:rPr lang="tr-TR" dirty="0" smtClean="0"/>
                        <a:t>ı</a:t>
                      </a:r>
                      <a:endParaRPr lang="it-IT" dirty="0" smtClean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2016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854.000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pic>
        <p:nvPicPr>
          <p:cNvPr id="3" name="Resim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000" y="1955745"/>
            <a:ext cx="3780357" cy="2069085"/>
          </a:xfrm>
          <a:prstGeom prst="rect">
            <a:avLst/>
          </a:prstGeom>
        </p:spPr>
      </p:pic>
      <p:pic>
        <p:nvPicPr>
          <p:cNvPr id="4" name="Resi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0074" y="1955745"/>
            <a:ext cx="3141713" cy="2069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193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5- </a:t>
            </a:r>
            <a:r>
              <a:rPr lang="it-IT" sz="2400" b="1" dirty="0">
                <a:solidFill>
                  <a:srgbClr val="C00000"/>
                </a:solidFill>
              </a:rPr>
              <a:t>Tekirdağ ,Kap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it-IT" sz="2400" b="1" dirty="0">
                <a:solidFill>
                  <a:srgbClr val="C00000"/>
                </a:solidFill>
              </a:rPr>
              <a:t>kule </a:t>
            </a:r>
            <a:r>
              <a:rPr lang="tr-TR" sz="2400" b="1" dirty="0">
                <a:solidFill>
                  <a:srgbClr val="C00000"/>
                </a:solidFill>
              </a:rPr>
              <a:t>v</a:t>
            </a:r>
            <a:r>
              <a:rPr lang="it-IT" sz="2400" b="1" dirty="0">
                <a:solidFill>
                  <a:srgbClr val="C00000"/>
                </a:solidFill>
              </a:rPr>
              <a:t>e Arifiye Vagon Servis Şefliğine Lokomotif </a:t>
            </a:r>
            <a:r>
              <a:rPr lang="tr-TR" sz="2400" b="1" dirty="0">
                <a:solidFill>
                  <a:srgbClr val="C00000"/>
                </a:solidFill>
              </a:rPr>
              <a:t>v</a:t>
            </a:r>
            <a:r>
              <a:rPr lang="it-IT" sz="2400" b="1" dirty="0">
                <a:solidFill>
                  <a:srgbClr val="C00000"/>
                </a:solidFill>
              </a:rPr>
              <a:t>e Vagonlar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it-IT" sz="2400" b="1" dirty="0">
                <a:solidFill>
                  <a:srgbClr val="C00000"/>
                </a:solidFill>
              </a:rPr>
              <a:t>n Bak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it-IT" sz="2400" b="1" dirty="0">
                <a:solidFill>
                  <a:srgbClr val="C00000"/>
                </a:solidFill>
              </a:rPr>
              <a:t>m, Onar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it-IT" sz="2400" b="1" dirty="0">
                <a:solidFill>
                  <a:srgbClr val="C00000"/>
                </a:solidFill>
              </a:rPr>
              <a:t>m </a:t>
            </a:r>
            <a:r>
              <a:rPr lang="tr-TR" sz="2400" b="1" dirty="0">
                <a:solidFill>
                  <a:srgbClr val="C00000"/>
                </a:solidFill>
              </a:rPr>
              <a:t>v</a:t>
            </a:r>
            <a:r>
              <a:rPr lang="it-IT" sz="2400" b="1" dirty="0">
                <a:solidFill>
                  <a:srgbClr val="C00000"/>
                </a:solidFill>
              </a:rPr>
              <a:t>e Kontrolü İçin 30 </a:t>
            </a:r>
            <a:r>
              <a:rPr lang="tr-TR" sz="2400" b="1" dirty="0">
                <a:solidFill>
                  <a:srgbClr val="C00000"/>
                </a:solidFill>
              </a:rPr>
              <a:t>m</a:t>
            </a:r>
            <a:r>
              <a:rPr lang="it-IT" sz="2400" b="1" dirty="0">
                <a:solidFill>
                  <a:srgbClr val="C00000"/>
                </a:solidFill>
              </a:rPr>
              <a:t>'lik 1'er Adet Bak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it-IT" sz="2400" b="1" dirty="0">
                <a:solidFill>
                  <a:srgbClr val="C00000"/>
                </a:solidFill>
              </a:rPr>
              <a:t>m Kanal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it-IT" sz="2400" b="1" dirty="0">
                <a:solidFill>
                  <a:srgbClr val="C00000"/>
                </a:solidFill>
              </a:rPr>
              <a:t> Yap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it-IT" sz="2400" b="1" dirty="0">
                <a:solidFill>
                  <a:srgbClr val="C00000"/>
                </a:solidFill>
              </a:rPr>
              <a:t>m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it-IT" sz="2400" b="1" dirty="0">
                <a:solidFill>
                  <a:srgbClr val="C00000"/>
                </a:solidFill>
              </a:rPr>
              <a:t> </a:t>
            </a: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5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51521" y="4437113"/>
          <a:ext cx="856895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Tekirdağ ,Kapıkule ve Arifiye Vagon Servis Şefliğine 30 m'lik 1'er Adet Bakım Kanalı Yapımı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2012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180.000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5754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5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6- </a:t>
            </a:r>
            <a:r>
              <a:rPr lang="it-IT" sz="2400" b="1" dirty="0">
                <a:solidFill>
                  <a:srgbClr val="C00000"/>
                </a:solidFill>
              </a:rPr>
              <a:t>Köseköy - Karagözler Aras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it-IT" sz="2400" b="1" dirty="0">
                <a:solidFill>
                  <a:srgbClr val="C00000"/>
                </a:solidFill>
              </a:rPr>
              <a:t> İle Çerkezköy - Kap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it-IT" sz="2400" b="1" dirty="0">
                <a:solidFill>
                  <a:srgbClr val="C00000"/>
                </a:solidFill>
              </a:rPr>
              <a:t>kule Arasi Sinyalizasyon Tesislerinin Tevsii </a:t>
            </a:r>
            <a:r>
              <a:rPr lang="tr-TR" sz="2400" b="1" dirty="0">
                <a:solidFill>
                  <a:srgbClr val="C00000"/>
                </a:solidFill>
              </a:rPr>
              <a:t>v</a:t>
            </a:r>
            <a:r>
              <a:rPr lang="it-IT" sz="2400" b="1" dirty="0">
                <a:solidFill>
                  <a:srgbClr val="C00000"/>
                </a:solidFill>
              </a:rPr>
              <a:t>e Yenilenmesi</a:t>
            </a:r>
            <a:endParaRPr lang="tr-TR" sz="2400" b="1" dirty="0">
              <a:solidFill>
                <a:srgbClr val="C00000"/>
              </a:solidFill>
            </a:endParaRPr>
          </a:p>
          <a:p>
            <a:pPr lvl="0" algn="ctr"/>
            <a:endParaRPr lang="tr-TR" sz="2400" b="1" dirty="0">
              <a:solidFill>
                <a:srgbClr val="C00000"/>
              </a:solidFill>
            </a:endParaRPr>
          </a:p>
          <a:p>
            <a:pPr lvl="0" algn="ctr"/>
            <a:endParaRPr lang="tr-TR" sz="2400" b="1" dirty="0">
              <a:solidFill>
                <a:srgbClr val="C00000"/>
              </a:solidFill>
            </a:endParaRPr>
          </a:p>
          <a:p>
            <a:pPr lvl="0" algn="ctr"/>
            <a:endParaRPr lang="tr-TR" sz="2400" b="1" dirty="0">
              <a:solidFill>
                <a:srgbClr val="C00000"/>
              </a:solidFill>
            </a:endParaRPr>
          </a:p>
          <a:p>
            <a:pPr lvl="0" algn="ctr"/>
            <a:endParaRPr lang="tr-TR" sz="2400" b="1" dirty="0">
              <a:solidFill>
                <a:srgbClr val="C00000"/>
              </a:solidFill>
            </a:endParaRPr>
          </a:p>
          <a:p>
            <a:pPr lvl="0" algn="ctr"/>
            <a:endParaRPr lang="tr-TR" sz="2400" b="1" dirty="0">
              <a:solidFill>
                <a:srgbClr val="C00000"/>
              </a:solidFill>
            </a:endParaRPr>
          </a:p>
          <a:p>
            <a:pPr lvl="0" algn="ctr"/>
            <a:endParaRPr lang="tr-TR" sz="2400" b="1" dirty="0">
              <a:solidFill>
                <a:srgbClr val="C00000"/>
              </a:solidFill>
            </a:endParaRPr>
          </a:p>
          <a:p>
            <a:pPr lvl="0" algn="ctr"/>
            <a:endParaRPr lang="it-IT" sz="2400" b="1" dirty="0">
              <a:solidFill>
                <a:srgbClr val="C00000"/>
              </a:solidFill>
            </a:endParaRPr>
          </a:p>
          <a:p>
            <a:pPr lvl="0" algn="ctr"/>
            <a:endParaRPr lang="it-IT" sz="2400" b="1" dirty="0">
              <a:solidFill>
                <a:srgbClr val="C00000"/>
              </a:solidFill>
            </a:endParaRP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6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77668" y="4206202"/>
          <a:ext cx="8568952" cy="2103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Köseköy - Karagözler Arası İle Çerkezköy - Kapıkule Arasi Sinyalizasyon Tesislerinin Tevsii ve Yenilenmesi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2012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300.000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  <p:pic>
        <p:nvPicPr>
          <p:cNvPr id="12" name="Resim 11"/>
          <p:cNvPicPr/>
          <p:nvPr/>
        </p:nvPicPr>
        <p:blipFill>
          <a:blip r:embed="rId5"/>
          <a:stretch>
            <a:fillRect/>
          </a:stretch>
        </p:blipFill>
        <p:spPr>
          <a:xfrm>
            <a:off x="2739158" y="2238198"/>
            <a:ext cx="6210935" cy="1354455"/>
          </a:xfrm>
          <a:prstGeom prst="rect">
            <a:avLst/>
          </a:prstGeom>
        </p:spPr>
      </p:pic>
      <p:pic>
        <p:nvPicPr>
          <p:cNvPr id="13" name="Picture 2" descr="C:\Users\Asus\Desktop\Yeni klasör (2)\20140609_10112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10492" y="1924030"/>
            <a:ext cx="1344612" cy="21513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585081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7- </a:t>
            </a:r>
            <a:r>
              <a:rPr lang="nn-NO" sz="2400" b="1" dirty="0">
                <a:solidFill>
                  <a:srgbClr val="C00000"/>
                </a:solidFill>
              </a:rPr>
              <a:t>33 Adet İstasyon İle 9 Adet Trafo Merkezine Cctv Kamera Sistemi Kurulmasi İşi</a:t>
            </a:r>
          </a:p>
          <a:p>
            <a:pPr lvl="0" algn="ctr"/>
            <a:endParaRPr lang="it-IT" sz="2400" b="1" dirty="0">
              <a:solidFill>
                <a:srgbClr val="C00000"/>
              </a:solidFill>
            </a:endParaRP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7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51521" y="4437113"/>
          <a:ext cx="856895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33 Adet İstasyon İle 9 Adet Trafo Merkezine Cctv Kamera Sistemi Kurulmasi İşi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2012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403.195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855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8- </a:t>
            </a:r>
            <a:r>
              <a:rPr lang="nn-NO" sz="2400" b="1" dirty="0">
                <a:solidFill>
                  <a:srgbClr val="C00000"/>
                </a:solidFill>
              </a:rPr>
              <a:t>1.Bölge Müdürlüğü Mint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kas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nda 20 Adet 60 E1'lik Makas Temini Ve Montaj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(</a:t>
            </a:r>
            <a:r>
              <a:rPr lang="tr-TR" sz="2400" b="1" dirty="0">
                <a:solidFill>
                  <a:srgbClr val="C00000"/>
                </a:solidFill>
              </a:rPr>
              <a:t>T</a:t>
            </a:r>
            <a:r>
              <a:rPr lang="nn-NO" sz="2400" b="1" dirty="0">
                <a:solidFill>
                  <a:srgbClr val="C00000"/>
                </a:solidFill>
              </a:rPr>
              <a:t>ekirdağ 2 Adet) </a:t>
            </a:r>
          </a:p>
          <a:p>
            <a:pPr lvl="0" algn="ctr"/>
            <a:endParaRPr lang="it-IT" sz="2400" b="1" dirty="0">
              <a:solidFill>
                <a:srgbClr val="C00000"/>
              </a:solidFill>
            </a:endParaRP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8</a:t>
            </a:fld>
            <a:endParaRPr lang="tr-TR" dirty="0"/>
          </a:p>
        </p:txBody>
      </p:sp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51521" y="4437113"/>
          <a:ext cx="8568952" cy="1828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1.Bölge Müdürlüğü Mintıkasında 20 Adet 60 E1'lik Makas Temini Ve Montajı(Tekirdağ 2 Adet)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2012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tr-TR" dirty="0" smtClean="0"/>
                        <a:t>1.360.070</a:t>
                      </a:r>
                    </a:p>
                    <a:p>
                      <a:pPr algn="ctr"/>
                      <a:endParaRPr lang="tr-TR" dirty="0" smtClean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40525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260648"/>
            <a:ext cx="381000" cy="64807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375559" y="362496"/>
            <a:ext cx="291826" cy="474216"/>
          </a:xfrm>
          <a:prstGeom prst="rect">
            <a:avLst/>
          </a:prstGeom>
        </p:spPr>
      </p:pic>
      <p:sp>
        <p:nvSpPr>
          <p:cNvPr id="10" name="Rectangle 15"/>
          <p:cNvSpPr/>
          <p:nvPr/>
        </p:nvSpPr>
        <p:spPr>
          <a:xfrm>
            <a:off x="0" y="260648"/>
            <a:ext cx="9144000" cy="648072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  <a:effectLst/>
          <a:scene3d>
            <a:camera prst="orthographicFront"/>
            <a:lightRig rig="threePt" dir="t"/>
          </a:scene3d>
          <a:sp3d prstMaterial="matte"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000" b="1" dirty="0"/>
              <a:t>DEVLET DEMİRYOLLARI 1. BÖLGE MÜDÜRLÜĞÜ</a:t>
            </a:r>
            <a:endParaRPr lang="en-US" sz="2000" b="1" dirty="0"/>
          </a:p>
        </p:txBody>
      </p:sp>
      <p:sp>
        <p:nvSpPr>
          <p:cNvPr id="15" name="14 Metin kutusu"/>
          <p:cNvSpPr txBox="1"/>
          <p:nvPr/>
        </p:nvSpPr>
        <p:spPr>
          <a:xfrm>
            <a:off x="-9856" y="1124744"/>
            <a:ext cx="9144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tr-TR" sz="2400" b="1" dirty="0">
                <a:solidFill>
                  <a:srgbClr val="C00000"/>
                </a:solidFill>
              </a:rPr>
              <a:t>9- </a:t>
            </a:r>
            <a:r>
              <a:rPr lang="nn-NO" sz="2400" b="1" dirty="0">
                <a:solidFill>
                  <a:srgbClr val="C00000"/>
                </a:solidFill>
              </a:rPr>
              <a:t>1.Bölge Müdürlüğü Mintikasinda  15</a:t>
            </a:r>
            <a:r>
              <a:rPr lang="tr-TR" sz="2400" b="1" dirty="0">
                <a:solidFill>
                  <a:srgbClr val="C00000"/>
                </a:solidFill>
              </a:rPr>
              <a:t>.</a:t>
            </a:r>
            <a:r>
              <a:rPr lang="nn-NO" sz="2400" b="1" dirty="0">
                <a:solidFill>
                  <a:srgbClr val="C00000"/>
                </a:solidFill>
              </a:rPr>
              <a:t>107 </a:t>
            </a:r>
            <a:r>
              <a:rPr lang="tr-TR" sz="2400" b="1" dirty="0">
                <a:solidFill>
                  <a:srgbClr val="C00000"/>
                </a:solidFill>
              </a:rPr>
              <a:t>m</a:t>
            </a:r>
            <a:r>
              <a:rPr lang="nn-NO" sz="2400" b="1" dirty="0">
                <a:solidFill>
                  <a:srgbClr val="C00000"/>
                </a:solidFill>
              </a:rPr>
              <a:t> İstasyon Yolu Yenilemesi ( İstanbul-</a:t>
            </a:r>
            <a:r>
              <a:rPr lang="tr-TR" sz="2400" b="1" dirty="0">
                <a:solidFill>
                  <a:srgbClr val="C00000"/>
                </a:solidFill>
              </a:rPr>
              <a:t>D</a:t>
            </a:r>
            <a:r>
              <a:rPr lang="nn-NO" sz="2400" b="1" dirty="0">
                <a:solidFill>
                  <a:srgbClr val="C00000"/>
                </a:solidFill>
              </a:rPr>
              <a:t>emirköpr</a:t>
            </a:r>
            <a:r>
              <a:rPr lang="tr-TR" sz="2400" b="1" dirty="0">
                <a:solidFill>
                  <a:srgbClr val="C00000"/>
                </a:solidFill>
              </a:rPr>
              <a:t>ü</a:t>
            </a:r>
            <a:r>
              <a:rPr lang="nn-NO" sz="2400" b="1" dirty="0">
                <a:solidFill>
                  <a:srgbClr val="C00000"/>
                </a:solidFill>
              </a:rPr>
              <a:t> Hatt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1.825 </a:t>
            </a:r>
            <a:r>
              <a:rPr lang="tr-TR" sz="2400" b="1" dirty="0">
                <a:solidFill>
                  <a:srgbClr val="C00000"/>
                </a:solidFill>
              </a:rPr>
              <a:t>m</a:t>
            </a:r>
            <a:r>
              <a:rPr lang="nn-NO" sz="2400" b="1" dirty="0">
                <a:solidFill>
                  <a:srgbClr val="C00000"/>
                </a:solidFill>
              </a:rPr>
              <a:t>,</a:t>
            </a:r>
            <a:r>
              <a:rPr lang="tr-TR" sz="2400" b="1" dirty="0">
                <a:solidFill>
                  <a:srgbClr val="C00000"/>
                </a:solidFill>
              </a:rPr>
              <a:t> M</a:t>
            </a:r>
            <a:r>
              <a:rPr lang="nn-NO" sz="2400" b="1" dirty="0">
                <a:solidFill>
                  <a:srgbClr val="C00000"/>
                </a:solidFill>
              </a:rPr>
              <a:t>andira-</a:t>
            </a:r>
            <a:r>
              <a:rPr lang="tr-TR" sz="2400" b="1" dirty="0">
                <a:solidFill>
                  <a:srgbClr val="C00000"/>
                </a:solidFill>
              </a:rPr>
              <a:t>Kırk</a:t>
            </a:r>
            <a:r>
              <a:rPr lang="nn-NO" sz="2400" b="1" dirty="0">
                <a:solidFill>
                  <a:srgbClr val="C00000"/>
                </a:solidFill>
              </a:rPr>
              <a:t>lareli Hatt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1.556 </a:t>
            </a:r>
            <a:r>
              <a:rPr lang="tr-TR" sz="2400" b="1" dirty="0">
                <a:solidFill>
                  <a:srgbClr val="C00000"/>
                </a:solidFill>
              </a:rPr>
              <a:t>m</a:t>
            </a:r>
            <a:r>
              <a:rPr lang="nn-NO" sz="2400" b="1" dirty="0">
                <a:solidFill>
                  <a:srgbClr val="C00000"/>
                </a:solidFill>
              </a:rPr>
              <a:t>,</a:t>
            </a:r>
            <a:r>
              <a:rPr lang="tr-TR" sz="2400" b="1" dirty="0">
                <a:solidFill>
                  <a:srgbClr val="C00000"/>
                </a:solidFill>
              </a:rPr>
              <a:t>P</a:t>
            </a:r>
            <a:r>
              <a:rPr lang="nn-NO" sz="2400" b="1" dirty="0">
                <a:solidFill>
                  <a:srgbClr val="C00000"/>
                </a:solidFill>
              </a:rPr>
              <a:t>ehlivanköy-</a:t>
            </a:r>
            <a:r>
              <a:rPr lang="tr-TR" sz="2400" b="1" dirty="0">
                <a:solidFill>
                  <a:srgbClr val="C00000"/>
                </a:solidFill>
              </a:rPr>
              <a:t>K</a:t>
            </a:r>
            <a:r>
              <a:rPr lang="nn-NO" sz="2400" b="1" dirty="0">
                <a:solidFill>
                  <a:srgbClr val="C00000"/>
                </a:solidFill>
              </a:rPr>
              <a:t>ap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kule Hatt</a:t>
            </a:r>
            <a:r>
              <a:rPr lang="tr-TR" sz="2400" b="1" dirty="0">
                <a:solidFill>
                  <a:srgbClr val="C00000"/>
                </a:solidFill>
              </a:rPr>
              <a:t>ı</a:t>
            </a:r>
            <a:r>
              <a:rPr lang="nn-NO" sz="2400" b="1" dirty="0">
                <a:solidFill>
                  <a:srgbClr val="C00000"/>
                </a:solidFill>
              </a:rPr>
              <a:t> 11.726 </a:t>
            </a:r>
            <a:r>
              <a:rPr lang="tr-TR" sz="2400" b="1" dirty="0">
                <a:solidFill>
                  <a:srgbClr val="C00000"/>
                </a:solidFill>
              </a:rPr>
              <a:t>m</a:t>
            </a:r>
            <a:r>
              <a:rPr lang="nn-NO" sz="2400" b="1" dirty="0">
                <a:solidFill>
                  <a:srgbClr val="C00000"/>
                </a:solidFill>
              </a:rPr>
              <a:t> )</a:t>
            </a:r>
          </a:p>
          <a:p>
            <a:pPr lvl="0" algn="ctr"/>
            <a:endParaRPr lang="it-IT" sz="2400" b="1" dirty="0">
              <a:solidFill>
                <a:srgbClr val="C00000"/>
              </a:solidFill>
            </a:endParaRPr>
          </a:p>
        </p:txBody>
      </p:sp>
      <p:sp>
        <p:nvSpPr>
          <p:cNvPr id="11" name="10 Slayt Numarası Yer Tutucusu"/>
          <p:cNvSpPr>
            <a:spLocks noGrp="1"/>
          </p:cNvSpPr>
          <p:nvPr>
            <p:ph type="sldNum" sz="quarter" idx="12"/>
          </p:nvPr>
        </p:nvSpPr>
        <p:spPr>
          <a:xfrm>
            <a:off x="6516216" y="6309324"/>
            <a:ext cx="2133600" cy="365125"/>
          </a:xfrm>
        </p:spPr>
        <p:txBody>
          <a:bodyPr/>
          <a:lstStyle/>
          <a:p>
            <a:fld id="{B1DEFA8C-F947-479F-BE07-76B6B3F80BF1}" type="slidenum">
              <a:rPr lang="tr-TR" smtClean="0"/>
              <a:pPr/>
              <a:t>9</a:t>
            </a:fld>
            <a:endParaRPr lang="tr-TR" dirty="0"/>
          </a:p>
        </p:txBody>
      </p:sp>
      <p:pic>
        <p:nvPicPr>
          <p:cNvPr id="12" name="11 Resim" descr="IMG_1638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330823"/>
            <a:ext cx="5112568" cy="2427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Tablo 1"/>
          <p:cNvGraphicFramePr>
            <a:graphicFrameLocks noGrp="1"/>
          </p:cNvGraphicFramePr>
          <p:nvPr>
            <p:extLst/>
          </p:nvPr>
        </p:nvGraphicFramePr>
        <p:xfrm>
          <a:off x="287524" y="4799741"/>
          <a:ext cx="8568952" cy="15544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92287">
                  <a:extLst>
                    <a:ext uri="{9D8B030D-6E8A-4147-A177-3AD203B41FA5}">
                      <a16:colId xmlns:a16="http://schemas.microsoft.com/office/drawing/2014/main" val="756887996"/>
                    </a:ext>
                  </a:extLst>
                </a:gridCol>
                <a:gridCol w="1656184">
                  <a:extLst>
                    <a:ext uri="{9D8B030D-6E8A-4147-A177-3AD203B41FA5}">
                      <a16:colId xmlns:a16="http://schemas.microsoft.com/office/drawing/2014/main" val="3521497913"/>
                    </a:ext>
                  </a:extLst>
                </a:gridCol>
                <a:gridCol w="1512168">
                  <a:extLst>
                    <a:ext uri="{9D8B030D-6E8A-4147-A177-3AD203B41FA5}">
                      <a16:colId xmlns:a16="http://schemas.microsoft.com/office/drawing/2014/main" val="3896340316"/>
                    </a:ext>
                  </a:extLst>
                </a:gridCol>
                <a:gridCol w="1296144">
                  <a:extLst>
                    <a:ext uri="{9D8B030D-6E8A-4147-A177-3AD203B41FA5}">
                      <a16:colId xmlns:a16="http://schemas.microsoft.com/office/drawing/2014/main" val="3904436645"/>
                    </a:ext>
                  </a:extLst>
                </a:gridCol>
                <a:gridCol w="1512169">
                  <a:extLst>
                    <a:ext uri="{9D8B030D-6E8A-4147-A177-3AD203B41FA5}">
                      <a16:colId xmlns:a16="http://schemas.microsoft.com/office/drawing/2014/main" val="2337081041"/>
                    </a:ext>
                  </a:extLst>
                </a:gridCol>
              </a:tblGrid>
              <a:tr h="619821"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YATIRIMIN ADI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YERİ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BAŞLANGIÇ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BİTİŞ TARİHİ</a:t>
                      </a:r>
                      <a:endParaRPr lang="tr-T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TUTAR(TL)</a:t>
                      </a:r>
                      <a:endParaRPr lang="tr-TR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83265615"/>
                  </a:ext>
                </a:extLst>
              </a:tr>
              <a:tr h="820339">
                <a:tc>
                  <a:txBody>
                    <a:bodyPr/>
                    <a:lstStyle/>
                    <a:p>
                      <a:r>
                        <a:rPr lang="it-IT" dirty="0" smtClean="0"/>
                        <a:t>1.Bölge Müdürlüğü Mintikasinda  15.107 m İstasyon Yolu Yenilemesi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Muhtelif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2012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2013</a:t>
                      </a:r>
                      <a:endParaRPr lang="tr-TR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dirty="0" smtClean="0"/>
                        <a:t>1.200.000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9066930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9223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eması">
  <a:themeElements>
    <a:clrScheme name="Office Teması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eması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eması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</TotalTime>
  <Words>2539</Words>
  <Application>Microsoft Office PowerPoint</Application>
  <PresentationFormat>Ekran Gösterisi (4:3)</PresentationFormat>
  <Paragraphs>644</Paragraphs>
  <Slides>49</Slides>
  <Notes>49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3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49</vt:i4>
      </vt:variant>
    </vt:vector>
  </HeadingPairs>
  <TitlesOfParts>
    <vt:vector size="53" baseType="lpstr">
      <vt:lpstr>Arial</vt:lpstr>
      <vt:lpstr>Calibri</vt:lpstr>
      <vt:lpstr>Calibri Light</vt:lpstr>
      <vt:lpstr>Office Teması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Sibel ERKEK</dc:creator>
  <cp:lastModifiedBy>Sibel ERKEK</cp:lastModifiedBy>
  <cp:revision>1</cp:revision>
  <dcterms:created xsi:type="dcterms:W3CDTF">2017-08-25T11:54:10Z</dcterms:created>
  <dcterms:modified xsi:type="dcterms:W3CDTF">2017-08-25T11:56:03Z</dcterms:modified>
</cp:coreProperties>
</file>